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7"/>
  </p:notesMasterIdLst>
  <p:sldIdLst>
    <p:sldId id="261" r:id="rId5"/>
    <p:sldId id="262" r:id="rId6"/>
  </p:sldIdLst>
  <p:sldSz cx="6858000" cy="9144000" type="screen4x3"/>
  <p:notesSz cx="7010400" cy="9296400"/>
  <p:embeddedFontLst>
    <p:embeddedFont>
      <p:font typeface="Antonio" panose="02000303000000000000" pitchFamily="2" charset="0"/>
      <p:regular r:id="rId8"/>
      <p:bold r:id="rId9"/>
    </p:embeddedFont>
    <p:embeddedFont>
      <p:font typeface="Calibri" panose="020F0502020204030204" pitchFamily="34" charset="0"/>
      <p:regular r:id="rId10"/>
      <p:bold r:id="rId11"/>
      <p:italic r:id="rId12"/>
      <p:boldItalic r:id="rId13"/>
    </p:embeddedFont>
    <p:embeddedFont>
      <p:font typeface="Roboto" panose="02000000000000000000" pitchFamily="2" charset="0"/>
      <p:regular r:id="rId14"/>
      <p:bold r:id="rId15"/>
      <p:italic r:id="rId16"/>
      <p:boldItalic r:id="rId17"/>
    </p:embeddedFont>
    <p:embeddedFont>
      <p:font typeface="Roboto Black" panose="02000000000000000000" pitchFamily="2" charset="0"/>
      <p:bold r:id="rId18"/>
      <p:boldItalic r:id="rId19"/>
    </p:embeddedFont>
    <p:embeddedFont>
      <p:font typeface="Roboto Medium" panose="02000000000000000000" pitchFamily="2" charset="0"/>
      <p:regular r:id="rId20"/>
      <p:italic r:id="rId21"/>
    </p:embeddedFont>
  </p:embeddedFontLst>
  <p:defaultTextStyle>
    <a:defPPr>
      <a:defRPr lang="en-US"/>
    </a:defPPr>
    <a:lvl1pPr marL="0" algn="l" defTabSz="820419" rtl="0" eaLnBrk="1" latinLnBrk="0" hangingPunct="1">
      <a:defRPr sz="1615" kern="1200">
        <a:solidFill>
          <a:schemeClr val="tx1"/>
        </a:solidFill>
        <a:latin typeface="+mn-lt"/>
        <a:ea typeface="+mn-ea"/>
        <a:cs typeface="+mn-cs"/>
      </a:defRPr>
    </a:lvl1pPr>
    <a:lvl2pPr marL="410209" algn="l" defTabSz="820419" rtl="0" eaLnBrk="1" latinLnBrk="0" hangingPunct="1">
      <a:defRPr sz="1615" kern="1200">
        <a:solidFill>
          <a:schemeClr val="tx1"/>
        </a:solidFill>
        <a:latin typeface="+mn-lt"/>
        <a:ea typeface="+mn-ea"/>
        <a:cs typeface="+mn-cs"/>
      </a:defRPr>
    </a:lvl2pPr>
    <a:lvl3pPr marL="820419" algn="l" defTabSz="820419" rtl="0" eaLnBrk="1" latinLnBrk="0" hangingPunct="1">
      <a:defRPr sz="1615" kern="1200">
        <a:solidFill>
          <a:schemeClr val="tx1"/>
        </a:solidFill>
        <a:latin typeface="+mn-lt"/>
        <a:ea typeface="+mn-ea"/>
        <a:cs typeface="+mn-cs"/>
      </a:defRPr>
    </a:lvl3pPr>
    <a:lvl4pPr marL="1230628" algn="l" defTabSz="820419" rtl="0" eaLnBrk="1" latinLnBrk="0" hangingPunct="1">
      <a:defRPr sz="1615" kern="1200">
        <a:solidFill>
          <a:schemeClr val="tx1"/>
        </a:solidFill>
        <a:latin typeface="+mn-lt"/>
        <a:ea typeface="+mn-ea"/>
        <a:cs typeface="+mn-cs"/>
      </a:defRPr>
    </a:lvl4pPr>
    <a:lvl5pPr marL="1640837" algn="l" defTabSz="820419" rtl="0" eaLnBrk="1" latinLnBrk="0" hangingPunct="1">
      <a:defRPr sz="1615" kern="1200">
        <a:solidFill>
          <a:schemeClr val="tx1"/>
        </a:solidFill>
        <a:latin typeface="+mn-lt"/>
        <a:ea typeface="+mn-ea"/>
        <a:cs typeface="+mn-cs"/>
      </a:defRPr>
    </a:lvl5pPr>
    <a:lvl6pPr marL="2051046" algn="l" defTabSz="820419" rtl="0" eaLnBrk="1" latinLnBrk="0" hangingPunct="1">
      <a:defRPr sz="1615" kern="1200">
        <a:solidFill>
          <a:schemeClr val="tx1"/>
        </a:solidFill>
        <a:latin typeface="+mn-lt"/>
        <a:ea typeface="+mn-ea"/>
        <a:cs typeface="+mn-cs"/>
      </a:defRPr>
    </a:lvl6pPr>
    <a:lvl7pPr marL="2461256" algn="l" defTabSz="820419" rtl="0" eaLnBrk="1" latinLnBrk="0" hangingPunct="1">
      <a:defRPr sz="1615" kern="1200">
        <a:solidFill>
          <a:schemeClr val="tx1"/>
        </a:solidFill>
        <a:latin typeface="+mn-lt"/>
        <a:ea typeface="+mn-ea"/>
        <a:cs typeface="+mn-cs"/>
      </a:defRPr>
    </a:lvl7pPr>
    <a:lvl8pPr marL="2871465" algn="l" defTabSz="820419" rtl="0" eaLnBrk="1" latinLnBrk="0" hangingPunct="1">
      <a:defRPr sz="1615" kern="1200">
        <a:solidFill>
          <a:schemeClr val="tx1"/>
        </a:solidFill>
        <a:latin typeface="+mn-lt"/>
        <a:ea typeface="+mn-ea"/>
        <a:cs typeface="+mn-cs"/>
      </a:defRPr>
    </a:lvl8pPr>
    <a:lvl9pPr marL="3281673" algn="l" defTabSz="820419"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15:guide id="3" pos="264" userDrawn="1">
          <p15:clr>
            <a:srgbClr val="A4A3A4"/>
          </p15:clr>
        </p15:guide>
        <p15:guide id="4" orient="horz" pos="2112" userDrawn="1">
          <p15:clr>
            <a:srgbClr val="A4A3A4"/>
          </p15:clr>
        </p15:guide>
        <p15:guide id="5" orient="horz" pos="50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13" autoAdjust="0"/>
    <p:restoredTop sz="95050" autoAdjust="0"/>
  </p:normalViewPr>
  <p:slideViewPr>
    <p:cSldViewPr snapToGrid="0" snapToObjects="1">
      <p:cViewPr varScale="1">
        <p:scale>
          <a:sx n="60" d="100"/>
          <a:sy n="60" d="100"/>
        </p:scale>
        <p:origin x="1594" y="53"/>
      </p:cViewPr>
      <p:guideLst>
        <p:guide pos="264"/>
        <p:guide orient="horz" pos="2112"/>
        <p:guide orient="horz" pos="50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CD2FD1-B169-9B41-A890-0ECD81C3476C}" type="datetimeFigureOut">
              <a:rPr lang="en-US" smtClean="0"/>
              <a:t>3/7/2024</a:t>
            </a:fld>
            <a:endParaRPr lang="en-US" dirty="0"/>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820419" rtl="0" eaLnBrk="1" latinLnBrk="0" hangingPunct="1">
      <a:defRPr sz="1077" kern="1200">
        <a:solidFill>
          <a:schemeClr val="tx1"/>
        </a:solidFill>
        <a:latin typeface="+mn-lt"/>
        <a:ea typeface="+mn-ea"/>
        <a:cs typeface="+mn-cs"/>
      </a:defRPr>
    </a:lvl1pPr>
    <a:lvl2pPr marL="410209" algn="l" defTabSz="820419" rtl="0" eaLnBrk="1" latinLnBrk="0" hangingPunct="1">
      <a:defRPr sz="1077" kern="1200">
        <a:solidFill>
          <a:schemeClr val="tx1"/>
        </a:solidFill>
        <a:latin typeface="+mn-lt"/>
        <a:ea typeface="+mn-ea"/>
        <a:cs typeface="+mn-cs"/>
      </a:defRPr>
    </a:lvl2pPr>
    <a:lvl3pPr marL="820419" algn="l" defTabSz="820419" rtl="0" eaLnBrk="1" latinLnBrk="0" hangingPunct="1">
      <a:defRPr sz="1077" kern="1200">
        <a:solidFill>
          <a:schemeClr val="tx1"/>
        </a:solidFill>
        <a:latin typeface="+mn-lt"/>
        <a:ea typeface="+mn-ea"/>
        <a:cs typeface="+mn-cs"/>
      </a:defRPr>
    </a:lvl3pPr>
    <a:lvl4pPr marL="1230628" algn="l" defTabSz="820419" rtl="0" eaLnBrk="1" latinLnBrk="0" hangingPunct="1">
      <a:defRPr sz="1077" kern="1200">
        <a:solidFill>
          <a:schemeClr val="tx1"/>
        </a:solidFill>
        <a:latin typeface="+mn-lt"/>
        <a:ea typeface="+mn-ea"/>
        <a:cs typeface="+mn-cs"/>
      </a:defRPr>
    </a:lvl4pPr>
    <a:lvl5pPr marL="1640837" algn="l" defTabSz="820419" rtl="0" eaLnBrk="1" latinLnBrk="0" hangingPunct="1">
      <a:defRPr sz="1077" kern="1200">
        <a:solidFill>
          <a:schemeClr val="tx1"/>
        </a:solidFill>
        <a:latin typeface="+mn-lt"/>
        <a:ea typeface="+mn-ea"/>
        <a:cs typeface="+mn-cs"/>
      </a:defRPr>
    </a:lvl5pPr>
    <a:lvl6pPr marL="2051046" algn="l" defTabSz="820419" rtl="0" eaLnBrk="1" latinLnBrk="0" hangingPunct="1">
      <a:defRPr sz="1077" kern="1200">
        <a:solidFill>
          <a:schemeClr val="tx1"/>
        </a:solidFill>
        <a:latin typeface="+mn-lt"/>
        <a:ea typeface="+mn-ea"/>
        <a:cs typeface="+mn-cs"/>
      </a:defRPr>
    </a:lvl6pPr>
    <a:lvl7pPr marL="2461256" algn="l" defTabSz="820419" rtl="0" eaLnBrk="1" latinLnBrk="0" hangingPunct="1">
      <a:defRPr sz="1077" kern="1200">
        <a:solidFill>
          <a:schemeClr val="tx1"/>
        </a:solidFill>
        <a:latin typeface="+mn-lt"/>
        <a:ea typeface="+mn-ea"/>
        <a:cs typeface="+mn-cs"/>
      </a:defRPr>
    </a:lvl7pPr>
    <a:lvl8pPr marL="2871465" algn="l" defTabSz="820419" rtl="0" eaLnBrk="1" latinLnBrk="0" hangingPunct="1">
      <a:defRPr sz="1077" kern="1200">
        <a:solidFill>
          <a:schemeClr val="tx1"/>
        </a:solidFill>
        <a:latin typeface="+mn-lt"/>
        <a:ea typeface="+mn-ea"/>
        <a:cs typeface="+mn-cs"/>
      </a:defRPr>
    </a:lvl8pPr>
    <a:lvl9pPr marL="3281673" algn="l" defTabSz="820419"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dirty="0"/>
          </a:p>
        </p:txBody>
      </p:sp>
    </p:spTree>
    <p:extLst>
      <p:ext uri="{BB962C8B-B14F-4D97-AF65-F5344CB8AC3E}">
        <p14:creationId xmlns:p14="http://schemas.microsoft.com/office/powerpoint/2010/main" val="361854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old Top with 3 Points">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BABAD11F-5F30-4159-B902-082A4811F177}"/>
              </a:ext>
            </a:extLst>
          </p:cNvPr>
          <p:cNvSpPr>
            <a:spLocks noGrp="1"/>
          </p:cNvSpPr>
          <p:nvPr>
            <p:ph type="body" sz="quarter" idx="32" hasCustomPrompt="1"/>
          </p:nvPr>
        </p:nvSpPr>
        <p:spPr>
          <a:xfrm>
            <a:off x="384412" y="1396622"/>
            <a:ext cx="3523640" cy="424295"/>
          </a:xfrm>
        </p:spPr>
        <p:txBody>
          <a:bodyPr>
            <a:noAutofit/>
          </a:bodyPr>
          <a:lstStyle>
            <a:lvl1pPr marL="0" indent="0">
              <a:buNone/>
              <a:defRPr sz="3177">
                <a:latin typeface="Antonio" panose="02000303000000000000" pitchFamily="2" charset="0"/>
              </a:defRPr>
            </a:lvl1pPr>
            <a:lvl2pPr>
              <a:defRPr sz="2294">
                <a:latin typeface="Antonio" panose="02000303000000000000" pitchFamily="2" charset="0"/>
              </a:defRPr>
            </a:lvl2pPr>
            <a:lvl3pPr>
              <a:defRPr sz="2294">
                <a:latin typeface="Antonio" panose="02000303000000000000" pitchFamily="2" charset="0"/>
              </a:defRPr>
            </a:lvl3pPr>
            <a:lvl4pPr>
              <a:defRPr sz="2294">
                <a:latin typeface="Antonio" panose="02000303000000000000" pitchFamily="2" charset="0"/>
              </a:defRPr>
            </a:lvl4pPr>
            <a:lvl5pPr>
              <a:defRPr sz="2294">
                <a:latin typeface="Antonio" panose="02000303000000000000" pitchFamily="2" charset="0"/>
              </a:defRPr>
            </a:lvl5pPr>
          </a:lstStyle>
          <a:p>
            <a:pPr lvl="0"/>
            <a:r>
              <a:rPr lang="en-US" dirty="0"/>
              <a:t>EVENT TITLE</a:t>
            </a:r>
          </a:p>
        </p:txBody>
      </p:sp>
      <p:sp>
        <p:nvSpPr>
          <p:cNvPr id="3" name="Picture Placeholder 2">
            <a:extLst>
              <a:ext uri="{FF2B5EF4-FFF2-40B4-BE49-F238E27FC236}">
                <a16:creationId xmlns:a16="http://schemas.microsoft.com/office/drawing/2014/main" id="{30EEDEBA-DB16-4049-A481-8BC1344E4938}"/>
              </a:ext>
            </a:extLst>
          </p:cNvPr>
          <p:cNvSpPr>
            <a:spLocks noGrp="1"/>
          </p:cNvSpPr>
          <p:nvPr>
            <p:ph type="pic" sz="quarter" idx="10" hasCustomPrompt="1"/>
          </p:nvPr>
        </p:nvSpPr>
        <p:spPr>
          <a:xfrm>
            <a:off x="4634193" y="1085273"/>
            <a:ext cx="1719543" cy="1557194"/>
          </a:xfrm>
        </p:spPr>
        <p:txBody>
          <a:bodyPr>
            <a:normAutofit/>
          </a:bodyPr>
          <a:lstStyle>
            <a:lvl1pPr marL="0" indent="0">
              <a:buNone/>
              <a:defRPr sz="706"/>
            </a:lvl1pPr>
          </a:lstStyle>
          <a:p>
            <a:r>
              <a:rPr lang="en-US" dirty="0"/>
              <a:t>Insert or drag photo here. </a:t>
            </a:r>
            <a:br>
              <a:rPr lang="en-US" dirty="0"/>
            </a:br>
            <a:r>
              <a:rPr lang="en-US" dirty="0"/>
              <a:t>High quality UI Health Care photography is available at: https://uiowa.photoshelter.com/galleries/C0000AIqfy7WxSbk/University-Health-Care</a:t>
            </a:r>
            <a:br>
              <a:rPr lang="en-US" dirty="0"/>
            </a:br>
            <a:br>
              <a:rPr lang="en-US" dirty="0"/>
            </a:br>
            <a:r>
              <a:rPr lang="en-US" dirty="0"/>
              <a:t>Or delete this box if you need to use the space for a longer title or do not have need for a photo. </a:t>
            </a:r>
          </a:p>
        </p:txBody>
      </p:sp>
      <p:sp>
        <p:nvSpPr>
          <p:cNvPr id="40" name="Text Placeholder 21">
            <a:extLst>
              <a:ext uri="{FF2B5EF4-FFF2-40B4-BE49-F238E27FC236}">
                <a16:creationId xmlns:a16="http://schemas.microsoft.com/office/drawing/2014/main" id="{0168A3F9-2420-44F3-B6D4-851274290125}"/>
              </a:ext>
            </a:extLst>
          </p:cNvPr>
          <p:cNvSpPr>
            <a:spLocks noGrp="1"/>
          </p:cNvSpPr>
          <p:nvPr>
            <p:ph type="body" sz="quarter" idx="29" hasCustomPrompt="1"/>
          </p:nvPr>
        </p:nvSpPr>
        <p:spPr>
          <a:xfrm>
            <a:off x="403412" y="2406710"/>
            <a:ext cx="3504640" cy="199184"/>
          </a:xfrm>
        </p:spPr>
        <p:txBody>
          <a:bodyPr>
            <a:normAutofit/>
          </a:bodyPr>
          <a:lstStyle>
            <a:lvl1pPr marL="0" indent="0">
              <a:spcBef>
                <a:spcPts val="265"/>
              </a:spcBef>
              <a:buNone/>
              <a:defRPr sz="1235">
                <a:latin typeface="Roboto Medium" panose="02000000000000000000" pitchFamily="2" charset="0"/>
                <a:ea typeface="Roboto Medium" panose="02000000000000000000" pitchFamily="2" charset="0"/>
              </a:defRPr>
            </a:lvl1pPr>
            <a:lvl2pPr marL="257214" indent="0">
              <a:buNone/>
              <a:defRPr/>
            </a:lvl2pPr>
            <a:lvl3pPr marL="514429" indent="0">
              <a:buNone/>
              <a:defRPr/>
            </a:lvl3pPr>
          </a:lstStyle>
          <a:p>
            <a:pPr lvl="0"/>
            <a:r>
              <a:rPr lang="en-US" dirty="0"/>
              <a:t>Additional Location Info </a:t>
            </a:r>
          </a:p>
        </p:txBody>
      </p:sp>
      <p:sp>
        <p:nvSpPr>
          <p:cNvPr id="41" name="Text Placeholder 21">
            <a:extLst>
              <a:ext uri="{FF2B5EF4-FFF2-40B4-BE49-F238E27FC236}">
                <a16:creationId xmlns:a16="http://schemas.microsoft.com/office/drawing/2014/main" id="{5704F908-947A-4D14-B388-AB2E194E6B2D}"/>
              </a:ext>
            </a:extLst>
          </p:cNvPr>
          <p:cNvSpPr>
            <a:spLocks noGrp="1"/>
          </p:cNvSpPr>
          <p:nvPr>
            <p:ph type="body" sz="quarter" idx="30" hasCustomPrompt="1"/>
          </p:nvPr>
        </p:nvSpPr>
        <p:spPr>
          <a:xfrm>
            <a:off x="403411" y="1968901"/>
            <a:ext cx="3504640" cy="231806"/>
          </a:xfrm>
        </p:spPr>
        <p:txBody>
          <a:bodyPr>
            <a:normAutofit/>
          </a:bodyPr>
          <a:lstStyle>
            <a:lvl1pPr marL="0" indent="0">
              <a:spcBef>
                <a:spcPts val="265"/>
              </a:spcBef>
              <a:buNone/>
              <a:defRPr sz="1235">
                <a:latin typeface="Roboto Medium" panose="02000000000000000000" pitchFamily="2" charset="0"/>
                <a:ea typeface="Roboto Medium" panose="02000000000000000000" pitchFamily="2" charset="0"/>
              </a:defRPr>
            </a:lvl1pPr>
            <a:lvl2pPr marL="257214" indent="0">
              <a:buNone/>
              <a:defRPr/>
            </a:lvl2pPr>
            <a:lvl3pPr marL="514429" indent="0">
              <a:buNone/>
              <a:defRPr/>
            </a:lvl3pPr>
          </a:lstStyle>
          <a:p>
            <a:pPr lvl="0"/>
            <a:r>
              <a:rPr lang="en-US" dirty="0"/>
              <a:t>Weekday, Month XX, 2020  |  X p.m. – X p.m.</a:t>
            </a:r>
          </a:p>
        </p:txBody>
      </p:sp>
      <p:sp>
        <p:nvSpPr>
          <p:cNvPr id="42" name="Text Placeholder 21">
            <a:extLst>
              <a:ext uri="{FF2B5EF4-FFF2-40B4-BE49-F238E27FC236}">
                <a16:creationId xmlns:a16="http://schemas.microsoft.com/office/drawing/2014/main" id="{E84B7AF8-DD10-4BEC-ABFE-3D993C46B4A0}"/>
              </a:ext>
            </a:extLst>
          </p:cNvPr>
          <p:cNvSpPr>
            <a:spLocks noGrp="1"/>
          </p:cNvSpPr>
          <p:nvPr>
            <p:ph type="body" sz="quarter" idx="31" hasCustomPrompt="1"/>
          </p:nvPr>
        </p:nvSpPr>
        <p:spPr>
          <a:xfrm>
            <a:off x="403377" y="2200707"/>
            <a:ext cx="3504640" cy="227687"/>
          </a:xfrm>
        </p:spPr>
        <p:txBody>
          <a:bodyPr>
            <a:normAutofit/>
          </a:bodyPr>
          <a:lstStyle>
            <a:lvl1pPr marL="0" indent="0">
              <a:spcBef>
                <a:spcPts val="265"/>
              </a:spcBef>
              <a:buNone/>
              <a:defRPr sz="1235">
                <a:latin typeface="Roboto Medium" panose="02000000000000000000" pitchFamily="2" charset="0"/>
                <a:ea typeface="Roboto Medium" panose="02000000000000000000" pitchFamily="2" charset="0"/>
              </a:defRPr>
            </a:lvl1pPr>
            <a:lvl2pPr marL="257214" indent="0">
              <a:buNone/>
              <a:defRPr/>
            </a:lvl2pPr>
            <a:lvl3pPr marL="514429" indent="0">
              <a:buNone/>
              <a:defRPr/>
            </a:lvl3pPr>
          </a:lstStyle>
          <a:p>
            <a:pPr lvl="0"/>
            <a:r>
              <a:rPr lang="en-US" dirty="0"/>
              <a:t>Location with Room Name Building Name</a:t>
            </a:r>
          </a:p>
        </p:txBody>
      </p:sp>
      <p:sp>
        <p:nvSpPr>
          <p:cNvPr id="45" name="Text Placeholder 5">
            <a:extLst>
              <a:ext uri="{FF2B5EF4-FFF2-40B4-BE49-F238E27FC236}">
                <a16:creationId xmlns:a16="http://schemas.microsoft.com/office/drawing/2014/main" id="{5E1C589F-9292-4994-A608-A8FC5EC60B51}"/>
              </a:ext>
            </a:extLst>
          </p:cNvPr>
          <p:cNvSpPr>
            <a:spLocks noGrp="1"/>
          </p:cNvSpPr>
          <p:nvPr>
            <p:ph type="body" sz="quarter" idx="14" hasCustomPrompt="1"/>
          </p:nvPr>
        </p:nvSpPr>
        <p:spPr>
          <a:xfrm>
            <a:off x="403412" y="6660565"/>
            <a:ext cx="1678081" cy="712932"/>
          </a:xfrm>
        </p:spPr>
        <p:txBody>
          <a:bodyPr>
            <a:noAutofit/>
          </a:bodyPr>
          <a:lstStyle>
            <a:lvl1pPr marL="0" marR="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sz="794"/>
            </a:lvl1pPr>
            <a:lvl2pPr marL="257214" indent="0">
              <a:buNone/>
              <a:defRPr sz="794"/>
            </a:lvl2pPr>
            <a:lvl3pPr marL="514429" indent="0">
              <a:buNone/>
              <a:defRPr sz="794"/>
            </a:lvl3pPr>
            <a:lvl4pPr marL="771644" indent="0">
              <a:buNone/>
              <a:defRPr sz="794"/>
            </a:lvl4pPr>
            <a:lvl5pPr marL="1028858" indent="0">
              <a:buNone/>
              <a:defRPr sz="794"/>
            </a:lvl5pPr>
          </a:lstStyle>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r>
              <a:rPr lang="en-US" dirty="0"/>
              <a:t>Supporting text down here. More text down here. Supporting text down here. More text down here. More text down here. More text down here. More text down here.</a:t>
            </a:r>
          </a:p>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endParaRPr lang="en-US" dirty="0"/>
          </a:p>
          <a:p>
            <a:pPr lvl="0"/>
            <a:endParaRPr lang="en-US" dirty="0"/>
          </a:p>
        </p:txBody>
      </p:sp>
      <p:sp>
        <p:nvSpPr>
          <p:cNvPr id="46" name="Text Placeholder 15">
            <a:extLst>
              <a:ext uri="{FF2B5EF4-FFF2-40B4-BE49-F238E27FC236}">
                <a16:creationId xmlns:a16="http://schemas.microsoft.com/office/drawing/2014/main" id="{9DC13826-4F91-46D5-AF0E-490076940973}"/>
              </a:ext>
            </a:extLst>
          </p:cNvPr>
          <p:cNvSpPr>
            <a:spLocks noGrp="1"/>
          </p:cNvSpPr>
          <p:nvPr>
            <p:ph type="body" sz="quarter" idx="12" hasCustomPrompt="1"/>
          </p:nvPr>
        </p:nvSpPr>
        <p:spPr>
          <a:xfrm>
            <a:off x="403377" y="3514996"/>
            <a:ext cx="6070177" cy="424295"/>
          </a:xfrm>
        </p:spPr>
        <p:txBody>
          <a:bodyPr>
            <a:noAutofit/>
          </a:bodyPr>
          <a:lstStyle>
            <a:lvl1pPr marL="0" indent="0">
              <a:buNone/>
              <a:defRPr sz="2294">
                <a:latin typeface="Antonio" panose="02000303000000000000" pitchFamily="2" charset="0"/>
              </a:defRPr>
            </a:lvl1pPr>
            <a:lvl2pPr>
              <a:defRPr sz="2294">
                <a:latin typeface="Antonio" panose="02000303000000000000" pitchFamily="2" charset="0"/>
              </a:defRPr>
            </a:lvl2pPr>
            <a:lvl3pPr>
              <a:defRPr sz="2294">
                <a:latin typeface="Antonio" panose="02000303000000000000" pitchFamily="2" charset="0"/>
              </a:defRPr>
            </a:lvl3pPr>
            <a:lvl4pPr>
              <a:defRPr sz="2294">
                <a:latin typeface="Antonio" panose="02000303000000000000" pitchFamily="2" charset="0"/>
              </a:defRPr>
            </a:lvl4pPr>
            <a:lvl5pPr>
              <a:defRPr sz="2294">
                <a:latin typeface="Antonio" panose="02000303000000000000" pitchFamily="2" charset="0"/>
              </a:defRPr>
            </a:lvl5pPr>
          </a:lstStyle>
          <a:p>
            <a:pPr lvl="0"/>
            <a:r>
              <a:rPr lang="en-US" dirty="0"/>
              <a:t>EVENT TITLE</a:t>
            </a:r>
          </a:p>
        </p:txBody>
      </p:sp>
      <p:sp>
        <p:nvSpPr>
          <p:cNvPr id="47" name="Text Placeholder 18">
            <a:extLst>
              <a:ext uri="{FF2B5EF4-FFF2-40B4-BE49-F238E27FC236}">
                <a16:creationId xmlns:a16="http://schemas.microsoft.com/office/drawing/2014/main" id="{E626777E-7A1B-404E-838B-310FA7D347B4}"/>
              </a:ext>
            </a:extLst>
          </p:cNvPr>
          <p:cNvSpPr>
            <a:spLocks noGrp="1"/>
          </p:cNvSpPr>
          <p:nvPr>
            <p:ph type="body" sz="quarter" idx="13" hasCustomPrompt="1"/>
          </p:nvPr>
        </p:nvSpPr>
        <p:spPr>
          <a:xfrm>
            <a:off x="403412" y="4057341"/>
            <a:ext cx="6070787" cy="1592345"/>
          </a:xfrm>
        </p:spPr>
        <p:txBody>
          <a:bodyPr>
            <a:normAutofit/>
          </a:bodyPr>
          <a:lstStyle>
            <a:lvl1pPr marL="0" marR="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sz="927"/>
            </a:lvl1pPr>
            <a:lvl2pPr marL="257214" indent="0">
              <a:buNone/>
              <a:defRPr sz="882"/>
            </a:lvl2pPr>
            <a:lvl3pPr marL="514429" indent="0">
              <a:buNone/>
              <a:defRPr sz="882"/>
            </a:lvl3pPr>
            <a:lvl4pPr marL="771644" indent="0">
              <a:buNone/>
              <a:defRPr sz="882"/>
            </a:lvl4pPr>
            <a:lvl5pPr marL="1028858" indent="0">
              <a:buNone/>
              <a:defRPr sz="882"/>
            </a:lvl5pPr>
          </a:lstStyle>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r>
              <a:rPr lang="en-US" dirty="0"/>
              <a:t>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 Event details or narrative can go here.</a:t>
            </a:r>
          </a:p>
        </p:txBody>
      </p:sp>
      <p:sp>
        <p:nvSpPr>
          <p:cNvPr id="48" name="Text Placeholder 5">
            <a:extLst>
              <a:ext uri="{FF2B5EF4-FFF2-40B4-BE49-F238E27FC236}">
                <a16:creationId xmlns:a16="http://schemas.microsoft.com/office/drawing/2014/main" id="{2A16BA70-B3D7-461A-A9DD-0E41A3E9B3E5}"/>
              </a:ext>
            </a:extLst>
          </p:cNvPr>
          <p:cNvSpPr>
            <a:spLocks noGrp="1"/>
          </p:cNvSpPr>
          <p:nvPr>
            <p:ph type="body" sz="quarter" idx="15" hasCustomPrompt="1"/>
          </p:nvPr>
        </p:nvSpPr>
        <p:spPr>
          <a:xfrm>
            <a:off x="409637" y="6455691"/>
            <a:ext cx="1678081" cy="153559"/>
          </a:xfrm>
        </p:spPr>
        <p:txBody>
          <a:bodyPr>
            <a:noAutofit/>
          </a:bodyPr>
          <a:lstStyle>
            <a:lvl1pPr marL="0" marR="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sz="1059" b="1"/>
            </a:lvl1pPr>
            <a:lvl2pPr marL="257214" indent="0">
              <a:buNone/>
              <a:defRPr sz="794"/>
            </a:lvl2pPr>
            <a:lvl3pPr marL="514429" indent="0">
              <a:buNone/>
              <a:defRPr sz="794"/>
            </a:lvl3pPr>
            <a:lvl4pPr marL="771644" indent="0">
              <a:buNone/>
              <a:defRPr sz="794"/>
            </a:lvl4pPr>
            <a:lvl5pPr marL="1028858" indent="0">
              <a:buNone/>
              <a:defRPr sz="794"/>
            </a:lvl5pPr>
          </a:lstStyle>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r>
              <a:rPr lang="en-US" dirty="0"/>
              <a:t>Point title here</a:t>
            </a:r>
          </a:p>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endParaRPr lang="en-US" dirty="0"/>
          </a:p>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endParaRPr lang="en-US" dirty="0"/>
          </a:p>
          <a:p>
            <a:pPr lvl="0"/>
            <a:endParaRPr lang="en-US" dirty="0"/>
          </a:p>
        </p:txBody>
      </p:sp>
      <p:sp>
        <p:nvSpPr>
          <p:cNvPr id="49" name="Text Placeholder 5">
            <a:extLst>
              <a:ext uri="{FF2B5EF4-FFF2-40B4-BE49-F238E27FC236}">
                <a16:creationId xmlns:a16="http://schemas.microsoft.com/office/drawing/2014/main" id="{FB17634A-F682-4A1B-A8F4-FB9F80136108}"/>
              </a:ext>
            </a:extLst>
          </p:cNvPr>
          <p:cNvSpPr>
            <a:spLocks noGrp="1"/>
          </p:cNvSpPr>
          <p:nvPr>
            <p:ph type="body" sz="quarter" idx="16" hasCustomPrompt="1"/>
          </p:nvPr>
        </p:nvSpPr>
        <p:spPr>
          <a:xfrm>
            <a:off x="4764058" y="6660565"/>
            <a:ext cx="1678081" cy="712932"/>
          </a:xfrm>
        </p:spPr>
        <p:txBody>
          <a:bodyPr>
            <a:noAutofit/>
          </a:bodyPr>
          <a:lstStyle>
            <a:lvl1pPr marL="0" marR="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sz="794"/>
            </a:lvl1pPr>
            <a:lvl2pPr marL="257214" indent="0">
              <a:buNone/>
              <a:defRPr sz="794"/>
            </a:lvl2pPr>
            <a:lvl3pPr marL="514429" indent="0">
              <a:buNone/>
              <a:defRPr sz="794"/>
            </a:lvl3pPr>
            <a:lvl4pPr marL="771644" indent="0">
              <a:buNone/>
              <a:defRPr sz="794"/>
            </a:lvl4pPr>
            <a:lvl5pPr marL="1028858" indent="0">
              <a:buNone/>
              <a:defRPr sz="794"/>
            </a:lvl5pPr>
          </a:lstStyle>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r>
              <a:rPr lang="en-US" dirty="0"/>
              <a:t>Supporting text down here. More text down here. Supporting text down here. More text down here. More text down here. More text down here. More text down here.</a:t>
            </a:r>
          </a:p>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endParaRPr lang="en-US" dirty="0"/>
          </a:p>
          <a:p>
            <a:pPr lvl="0"/>
            <a:endParaRPr lang="en-US" dirty="0"/>
          </a:p>
        </p:txBody>
      </p:sp>
      <p:sp>
        <p:nvSpPr>
          <p:cNvPr id="50" name="Text Placeholder 5">
            <a:extLst>
              <a:ext uri="{FF2B5EF4-FFF2-40B4-BE49-F238E27FC236}">
                <a16:creationId xmlns:a16="http://schemas.microsoft.com/office/drawing/2014/main" id="{E695724A-C6FE-460C-AACB-B75A3D52F5B9}"/>
              </a:ext>
            </a:extLst>
          </p:cNvPr>
          <p:cNvSpPr>
            <a:spLocks noGrp="1"/>
          </p:cNvSpPr>
          <p:nvPr>
            <p:ph type="body" sz="quarter" idx="17" hasCustomPrompt="1"/>
          </p:nvPr>
        </p:nvSpPr>
        <p:spPr>
          <a:xfrm>
            <a:off x="4770283" y="6455691"/>
            <a:ext cx="1678081" cy="153559"/>
          </a:xfrm>
        </p:spPr>
        <p:txBody>
          <a:bodyPr>
            <a:noAutofit/>
          </a:bodyPr>
          <a:lstStyle>
            <a:lvl1pPr marL="0" marR="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sz="1059" b="1"/>
            </a:lvl1pPr>
            <a:lvl2pPr marL="257214" indent="0">
              <a:buNone/>
              <a:defRPr sz="794"/>
            </a:lvl2pPr>
            <a:lvl3pPr marL="514429" indent="0">
              <a:buNone/>
              <a:defRPr sz="794"/>
            </a:lvl3pPr>
            <a:lvl4pPr marL="771644" indent="0">
              <a:buNone/>
              <a:defRPr sz="794"/>
            </a:lvl4pPr>
            <a:lvl5pPr marL="1028858" indent="0">
              <a:buNone/>
              <a:defRPr sz="794"/>
            </a:lvl5pPr>
          </a:lstStyle>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r>
              <a:rPr lang="en-US" dirty="0"/>
              <a:t>Point title here</a:t>
            </a:r>
          </a:p>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endParaRPr lang="en-US" dirty="0"/>
          </a:p>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endParaRPr lang="en-US" dirty="0"/>
          </a:p>
          <a:p>
            <a:pPr lvl="0"/>
            <a:endParaRPr lang="en-US" dirty="0"/>
          </a:p>
        </p:txBody>
      </p:sp>
      <p:sp>
        <p:nvSpPr>
          <p:cNvPr id="51" name="Text Placeholder 5">
            <a:extLst>
              <a:ext uri="{FF2B5EF4-FFF2-40B4-BE49-F238E27FC236}">
                <a16:creationId xmlns:a16="http://schemas.microsoft.com/office/drawing/2014/main" id="{7FD516DA-AE3C-4D68-AD2D-76CC8F87FD78}"/>
              </a:ext>
            </a:extLst>
          </p:cNvPr>
          <p:cNvSpPr>
            <a:spLocks noGrp="1"/>
          </p:cNvSpPr>
          <p:nvPr>
            <p:ph type="body" sz="quarter" idx="18" hasCustomPrompt="1"/>
          </p:nvPr>
        </p:nvSpPr>
        <p:spPr>
          <a:xfrm>
            <a:off x="2589960" y="6660565"/>
            <a:ext cx="1678081" cy="712932"/>
          </a:xfrm>
        </p:spPr>
        <p:txBody>
          <a:bodyPr>
            <a:noAutofit/>
          </a:bodyPr>
          <a:lstStyle>
            <a:lvl1pPr marL="0" marR="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sz="794"/>
            </a:lvl1pPr>
            <a:lvl2pPr marL="257214" indent="0">
              <a:buNone/>
              <a:defRPr sz="794"/>
            </a:lvl2pPr>
            <a:lvl3pPr marL="514429" indent="0">
              <a:buNone/>
              <a:defRPr sz="794"/>
            </a:lvl3pPr>
            <a:lvl4pPr marL="771644" indent="0">
              <a:buNone/>
              <a:defRPr sz="794"/>
            </a:lvl4pPr>
            <a:lvl5pPr marL="1028858" indent="0">
              <a:buNone/>
              <a:defRPr sz="794"/>
            </a:lvl5pPr>
          </a:lstStyle>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r>
              <a:rPr lang="en-US" dirty="0"/>
              <a:t>Supporting text down here. More text down here. Supporting text down here. More text down here. More text down here. More text down here. More text down here.</a:t>
            </a:r>
          </a:p>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endParaRPr lang="en-US" dirty="0"/>
          </a:p>
          <a:p>
            <a:pPr lvl="0"/>
            <a:endParaRPr lang="en-US" dirty="0"/>
          </a:p>
        </p:txBody>
      </p:sp>
      <p:sp>
        <p:nvSpPr>
          <p:cNvPr id="52" name="Text Placeholder 5">
            <a:extLst>
              <a:ext uri="{FF2B5EF4-FFF2-40B4-BE49-F238E27FC236}">
                <a16:creationId xmlns:a16="http://schemas.microsoft.com/office/drawing/2014/main" id="{CAC2DC7C-7A92-4A2F-8795-28DF9B020145}"/>
              </a:ext>
            </a:extLst>
          </p:cNvPr>
          <p:cNvSpPr>
            <a:spLocks noGrp="1"/>
          </p:cNvSpPr>
          <p:nvPr>
            <p:ph type="body" sz="quarter" idx="19" hasCustomPrompt="1"/>
          </p:nvPr>
        </p:nvSpPr>
        <p:spPr>
          <a:xfrm>
            <a:off x="2596185" y="6455691"/>
            <a:ext cx="1678081" cy="153559"/>
          </a:xfrm>
        </p:spPr>
        <p:txBody>
          <a:bodyPr>
            <a:noAutofit/>
          </a:bodyPr>
          <a:lstStyle>
            <a:lvl1pPr marL="0" marR="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sz="1059" b="1"/>
            </a:lvl1pPr>
            <a:lvl2pPr marL="257214" indent="0">
              <a:buNone/>
              <a:defRPr sz="794"/>
            </a:lvl2pPr>
            <a:lvl3pPr marL="514429" indent="0">
              <a:buNone/>
              <a:defRPr sz="794"/>
            </a:lvl3pPr>
            <a:lvl4pPr marL="771644" indent="0">
              <a:buNone/>
              <a:defRPr sz="794"/>
            </a:lvl4pPr>
            <a:lvl5pPr marL="1028858" indent="0">
              <a:buNone/>
              <a:defRPr sz="794"/>
            </a:lvl5pPr>
          </a:lstStyle>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r>
              <a:rPr lang="en-US" dirty="0"/>
              <a:t>Point title here</a:t>
            </a:r>
          </a:p>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endParaRPr lang="en-US" dirty="0"/>
          </a:p>
          <a:p>
            <a:pPr marL="0" marR="0" lvl="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a:pPr>
            <a:endParaRPr lang="en-US" dirty="0"/>
          </a:p>
          <a:p>
            <a:pPr lvl="0"/>
            <a:endParaRPr lang="en-US" dirty="0"/>
          </a:p>
        </p:txBody>
      </p:sp>
    </p:spTree>
    <p:extLst>
      <p:ext uri="{BB962C8B-B14F-4D97-AF65-F5344CB8AC3E}">
        <p14:creationId xmlns:p14="http://schemas.microsoft.com/office/powerpoint/2010/main" val="152878997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471488" y="486835"/>
            <a:ext cx="5915025" cy="119482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471488" y="2434168"/>
            <a:ext cx="5915025" cy="580178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85" r:id="rId1"/>
  </p:sldLayoutIdLst>
  <p:hf sldNum="0" hdr="0" dt="0"/>
  <p:txStyles>
    <p:titleStyle>
      <a:lvl1pPr algn="l" defTabSz="514429" rtl="0" eaLnBrk="1" latinLnBrk="0" hangingPunct="1">
        <a:lnSpc>
          <a:spcPct val="90000"/>
        </a:lnSpc>
        <a:spcBef>
          <a:spcPct val="0"/>
        </a:spcBef>
        <a:buNone/>
        <a:defRPr sz="225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128607" indent="-128607" algn="l" defTabSz="514429" rtl="0" eaLnBrk="1" latinLnBrk="0" hangingPunct="1">
        <a:lnSpc>
          <a:spcPct val="100000"/>
        </a:lnSpc>
        <a:spcBef>
          <a:spcPts val="563"/>
        </a:spcBef>
        <a:buFont typeface="Arial" panose="020B0604020202020204" pitchFamily="34" charset="0"/>
        <a:buChar char="•"/>
        <a:defRPr sz="1575"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85821" indent="-128607" algn="l" defTabSz="514429" rtl="0" eaLnBrk="1" latinLnBrk="0" hangingPunct="1">
        <a:lnSpc>
          <a:spcPct val="100000"/>
        </a:lnSpc>
        <a:spcBef>
          <a:spcPts val="281"/>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43036" indent="-128607" algn="l" defTabSz="514429" rtl="0" eaLnBrk="1" latinLnBrk="0" hangingPunct="1">
        <a:lnSpc>
          <a:spcPct val="100000"/>
        </a:lnSpc>
        <a:spcBef>
          <a:spcPts val="281"/>
        </a:spcBef>
        <a:buFont typeface="Arial" panose="020B0604020202020204" pitchFamily="34" charset="0"/>
        <a:buChar char="•"/>
        <a:defRPr sz="1125"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900251" indent="-128607" algn="l" defTabSz="514429" rtl="0" eaLnBrk="1" latinLnBrk="0" hangingPunct="1">
        <a:lnSpc>
          <a:spcPct val="100000"/>
        </a:lnSpc>
        <a:spcBef>
          <a:spcPts val="281"/>
        </a:spcBef>
        <a:buFont typeface="Arial" panose="020B0604020202020204" pitchFamily="34" charset="0"/>
        <a:buChar char="•"/>
        <a:defRPr sz="1013"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157465" indent="-128607" algn="l" defTabSz="514429" rtl="0" eaLnBrk="1" latinLnBrk="0" hangingPunct="1">
        <a:lnSpc>
          <a:spcPct val="100000"/>
        </a:lnSpc>
        <a:spcBef>
          <a:spcPts val="281"/>
        </a:spcBef>
        <a:buFont typeface="Arial" panose="020B0604020202020204" pitchFamily="34" charset="0"/>
        <a:buChar char="•"/>
        <a:defRPr sz="1013"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414680" indent="-128607" algn="l" defTabSz="51442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894" indent="-128607" algn="l" defTabSz="51442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108" indent="-128607" algn="l" defTabSz="51442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322" indent="-128607" algn="l" defTabSz="51442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429" rtl="0" eaLnBrk="1" latinLnBrk="0" hangingPunct="1">
        <a:defRPr sz="1013" kern="1200">
          <a:solidFill>
            <a:schemeClr val="tx1"/>
          </a:solidFill>
          <a:latin typeface="+mn-lt"/>
          <a:ea typeface="+mn-ea"/>
          <a:cs typeface="+mn-cs"/>
        </a:defRPr>
      </a:lvl1pPr>
      <a:lvl2pPr marL="257214" algn="l" defTabSz="514429" rtl="0" eaLnBrk="1" latinLnBrk="0" hangingPunct="1">
        <a:defRPr sz="1013" kern="1200">
          <a:solidFill>
            <a:schemeClr val="tx1"/>
          </a:solidFill>
          <a:latin typeface="+mn-lt"/>
          <a:ea typeface="+mn-ea"/>
          <a:cs typeface="+mn-cs"/>
        </a:defRPr>
      </a:lvl2pPr>
      <a:lvl3pPr marL="514429" algn="l" defTabSz="514429" rtl="0" eaLnBrk="1" latinLnBrk="0" hangingPunct="1">
        <a:defRPr sz="1013" kern="1200">
          <a:solidFill>
            <a:schemeClr val="tx1"/>
          </a:solidFill>
          <a:latin typeface="+mn-lt"/>
          <a:ea typeface="+mn-ea"/>
          <a:cs typeface="+mn-cs"/>
        </a:defRPr>
      </a:lvl3pPr>
      <a:lvl4pPr marL="771644" algn="l" defTabSz="514429" rtl="0" eaLnBrk="1" latinLnBrk="0" hangingPunct="1">
        <a:defRPr sz="1013" kern="1200">
          <a:solidFill>
            <a:schemeClr val="tx1"/>
          </a:solidFill>
          <a:latin typeface="+mn-lt"/>
          <a:ea typeface="+mn-ea"/>
          <a:cs typeface="+mn-cs"/>
        </a:defRPr>
      </a:lvl4pPr>
      <a:lvl5pPr marL="1028858" algn="l" defTabSz="514429" rtl="0" eaLnBrk="1" latinLnBrk="0" hangingPunct="1">
        <a:defRPr sz="1013" kern="1200">
          <a:solidFill>
            <a:schemeClr val="tx1"/>
          </a:solidFill>
          <a:latin typeface="+mn-lt"/>
          <a:ea typeface="+mn-ea"/>
          <a:cs typeface="+mn-cs"/>
        </a:defRPr>
      </a:lvl5pPr>
      <a:lvl6pPr marL="1286072" algn="l" defTabSz="514429" rtl="0" eaLnBrk="1" latinLnBrk="0" hangingPunct="1">
        <a:defRPr sz="1013" kern="1200">
          <a:solidFill>
            <a:schemeClr val="tx1"/>
          </a:solidFill>
          <a:latin typeface="+mn-lt"/>
          <a:ea typeface="+mn-ea"/>
          <a:cs typeface="+mn-cs"/>
        </a:defRPr>
      </a:lvl6pPr>
      <a:lvl7pPr marL="1543287" algn="l" defTabSz="514429" rtl="0" eaLnBrk="1" latinLnBrk="0" hangingPunct="1">
        <a:defRPr sz="1013" kern="1200">
          <a:solidFill>
            <a:schemeClr val="tx1"/>
          </a:solidFill>
          <a:latin typeface="+mn-lt"/>
          <a:ea typeface="+mn-ea"/>
          <a:cs typeface="+mn-cs"/>
        </a:defRPr>
      </a:lvl7pPr>
      <a:lvl8pPr marL="1800501" algn="l" defTabSz="514429" rtl="0" eaLnBrk="1" latinLnBrk="0" hangingPunct="1">
        <a:defRPr sz="1013" kern="1200">
          <a:solidFill>
            <a:schemeClr val="tx1"/>
          </a:solidFill>
          <a:latin typeface="+mn-lt"/>
          <a:ea typeface="+mn-ea"/>
          <a:cs typeface="+mn-cs"/>
        </a:defRPr>
      </a:lvl8pPr>
      <a:lvl9pPr marL="2057715" algn="l" defTabSz="514429"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medicine.uiowa.edu/oto/"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88AB64D-DE9C-42E1-937B-81905A2E4112}"/>
              </a:ext>
            </a:extLst>
          </p:cNvPr>
          <p:cNvSpPr/>
          <p:nvPr/>
        </p:nvSpPr>
        <p:spPr>
          <a:xfrm>
            <a:off x="1214747" y="67280"/>
            <a:ext cx="5240027" cy="807613"/>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sp>
        <p:nvSpPr>
          <p:cNvPr id="2" name="Text Placeholder 1">
            <a:extLst>
              <a:ext uri="{FF2B5EF4-FFF2-40B4-BE49-F238E27FC236}">
                <a16:creationId xmlns:a16="http://schemas.microsoft.com/office/drawing/2014/main" id="{E109B710-4000-460F-B8D0-7400EA73A71E}"/>
              </a:ext>
            </a:extLst>
          </p:cNvPr>
          <p:cNvSpPr>
            <a:spLocks noGrp="1"/>
          </p:cNvSpPr>
          <p:nvPr>
            <p:ph type="body" sz="quarter" idx="32"/>
          </p:nvPr>
        </p:nvSpPr>
        <p:spPr>
          <a:xfrm>
            <a:off x="1552684" y="77793"/>
            <a:ext cx="5120774" cy="411816"/>
          </a:xfrm>
        </p:spPr>
        <p:txBody>
          <a:bodyPr/>
          <a:lstStyle/>
          <a:p>
            <a:r>
              <a:rPr lang="en-US" sz="2400" dirty="0"/>
              <a:t>Iowa Functional Endoscopic Sinus  Course</a:t>
            </a:r>
          </a:p>
        </p:txBody>
      </p:sp>
      <p:sp>
        <p:nvSpPr>
          <p:cNvPr id="5" name="Text Placeholder 4">
            <a:extLst>
              <a:ext uri="{FF2B5EF4-FFF2-40B4-BE49-F238E27FC236}">
                <a16:creationId xmlns:a16="http://schemas.microsoft.com/office/drawing/2014/main" id="{E9865F9F-42D2-40B0-9983-474D832FD07A}"/>
              </a:ext>
            </a:extLst>
          </p:cNvPr>
          <p:cNvSpPr>
            <a:spLocks noGrp="1"/>
          </p:cNvSpPr>
          <p:nvPr>
            <p:ph type="body" sz="quarter" idx="30"/>
          </p:nvPr>
        </p:nvSpPr>
        <p:spPr>
          <a:xfrm>
            <a:off x="1626206" y="532438"/>
            <a:ext cx="3504640" cy="224989"/>
          </a:xfrm>
        </p:spPr>
        <p:txBody>
          <a:bodyPr>
            <a:noAutofit/>
          </a:bodyPr>
          <a:lstStyle/>
          <a:p>
            <a:r>
              <a:rPr lang="en-US" sz="2000" dirty="0"/>
              <a:t>May 3</a:t>
            </a:r>
            <a:r>
              <a:rPr lang="en-US" sz="2000" baseline="30000" dirty="0"/>
              <a:t>rd</a:t>
            </a:r>
            <a:r>
              <a:rPr lang="en-US" sz="2000" dirty="0"/>
              <a:t> &amp; 4</a:t>
            </a:r>
            <a:r>
              <a:rPr lang="en-US" sz="2000" baseline="30000" dirty="0"/>
              <a:t>th</a:t>
            </a:r>
            <a:r>
              <a:rPr lang="en-US" sz="2000" dirty="0"/>
              <a:t>, 2024</a:t>
            </a:r>
          </a:p>
        </p:txBody>
      </p:sp>
      <p:sp>
        <p:nvSpPr>
          <p:cNvPr id="9" name="Text Placeholder 8">
            <a:extLst>
              <a:ext uri="{FF2B5EF4-FFF2-40B4-BE49-F238E27FC236}">
                <a16:creationId xmlns:a16="http://schemas.microsoft.com/office/drawing/2014/main" id="{53BF2385-81C6-4B02-9CD0-C355067893FE}"/>
              </a:ext>
            </a:extLst>
          </p:cNvPr>
          <p:cNvSpPr>
            <a:spLocks noGrp="1"/>
          </p:cNvSpPr>
          <p:nvPr>
            <p:ph type="body" sz="quarter" idx="13"/>
          </p:nvPr>
        </p:nvSpPr>
        <p:spPr>
          <a:xfrm>
            <a:off x="412160" y="1421233"/>
            <a:ext cx="1851167" cy="691962"/>
          </a:xfrm>
        </p:spPr>
        <p:txBody>
          <a:bodyPr>
            <a:noAutofit/>
          </a:bodyPr>
          <a:lstStyle/>
          <a:p>
            <a:r>
              <a:rPr lang="en-US" sz="1200" dirty="0"/>
              <a:t>Lectures carefully assess the best possible approaches to common and complex treatments. Laboratory sessions allow for the practical refinement of the techniques and treatments discussed during the morning lectures.</a:t>
            </a:r>
            <a:br>
              <a:rPr lang="en-US" sz="882" dirty="0"/>
            </a:br>
            <a:endParaRPr lang="en-US" sz="882" dirty="0"/>
          </a:p>
        </p:txBody>
      </p:sp>
      <p:sp>
        <p:nvSpPr>
          <p:cNvPr id="11" name="Text Placeholder 10">
            <a:extLst>
              <a:ext uri="{FF2B5EF4-FFF2-40B4-BE49-F238E27FC236}">
                <a16:creationId xmlns:a16="http://schemas.microsoft.com/office/drawing/2014/main" id="{1777A138-47E3-4C12-89F8-1FF74233C832}"/>
              </a:ext>
            </a:extLst>
          </p:cNvPr>
          <p:cNvSpPr>
            <a:spLocks noGrp="1"/>
          </p:cNvSpPr>
          <p:nvPr>
            <p:ph type="body" sz="quarter" idx="16"/>
          </p:nvPr>
        </p:nvSpPr>
        <p:spPr>
          <a:xfrm>
            <a:off x="424912" y="5477460"/>
            <a:ext cx="1828015" cy="497528"/>
          </a:xfrm>
        </p:spPr>
        <p:txBody>
          <a:bodyPr/>
          <a:lstStyle/>
          <a:p>
            <a:pPr marL="171450" indent="-171450">
              <a:buFont typeface="Wingdings" panose="05000000000000000000" pitchFamily="2" charset="2"/>
              <a:buChar char="§"/>
            </a:pPr>
            <a:r>
              <a:rPr lang="en-US" sz="1200" dirty="0"/>
              <a:t>Scott Graham, MD</a:t>
            </a:r>
          </a:p>
          <a:p>
            <a:pPr marL="171450" indent="-171450">
              <a:buFont typeface="Wingdings" panose="05000000000000000000" pitchFamily="2" charset="2"/>
              <a:buChar char="§"/>
            </a:pPr>
            <a:r>
              <a:rPr lang="en-US" sz="1200" dirty="0"/>
              <a:t>Jarrett Walsh, MD, PhD</a:t>
            </a:r>
          </a:p>
        </p:txBody>
      </p:sp>
      <p:sp>
        <p:nvSpPr>
          <p:cNvPr id="12" name="Text Placeholder 11">
            <a:extLst>
              <a:ext uri="{FF2B5EF4-FFF2-40B4-BE49-F238E27FC236}">
                <a16:creationId xmlns:a16="http://schemas.microsoft.com/office/drawing/2014/main" id="{17A8EBE4-0A55-424A-83B7-CE02D7E50FD6}"/>
              </a:ext>
            </a:extLst>
          </p:cNvPr>
          <p:cNvSpPr>
            <a:spLocks noGrp="1"/>
          </p:cNvSpPr>
          <p:nvPr>
            <p:ph type="body" sz="quarter" idx="17"/>
          </p:nvPr>
        </p:nvSpPr>
        <p:spPr>
          <a:xfrm>
            <a:off x="427200" y="5211071"/>
            <a:ext cx="1678081" cy="149043"/>
          </a:xfrm>
        </p:spPr>
        <p:txBody>
          <a:bodyPr/>
          <a:lstStyle/>
          <a:p>
            <a:r>
              <a:rPr lang="en-US" sz="1200" dirty="0"/>
              <a:t>Course Directors</a:t>
            </a:r>
          </a:p>
        </p:txBody>
      </p:sp>
      <p:sp>
        <p:nvSpPr>
          <p:cNvPr id="15" name="Rectangle 14">
            <a:extLst>
              <a:ext uri="{FF2B5EF4-FFF2-40B4-BE49-F238E27FC236}">
                <a16:creationId xmlns:a16="http://schemas.microsoft.com/office/drawing/2014/main" id="{9F78B8CA-761F-4066-9E08-CF715480152D}"/>
              </a:ext>
            </a:extLst>
          </p:cNvPr>
          <p:cNvSpPr/>
          <p:nvPr/>
        </p:nvSpPr>
        <p:spPr>
          <a:xfrm>
            <a:off x="404675" y="3683866"/>
            <a:ext cx="1274667" cy="91328"/>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pic>
        <p:nvPicPr>
          <p:cNvPr id="32" name="Picture Placeholder 31" descr="A close-up of a bug&#10;&#10;Description automatically generated with medium confidence">
            <a:extLst>
              <a:ext uri="{FF2B5EF4-FFF2-40B4-BE49-F238E27FC236}">
                <a16:creationId xmlns:a16="http://schemas.microsoft.com/office/drawing/2014/main" id="{B2D4CDCA-C5CC-4292-B5DC-E632CFD76F2E}"/>
              </a:ext>
            </a:extLst>
          </p:cNvPr>
          <p:cNvPicPr>
            <a:picLocks noGrp="1" noChangeAspect="1"/>
          </p:cNvPicPr>
          <p:nvPr>
            <p:ph type="pic" sz="quarter" idx="10"/>
          </p:nvPr>
        </p:nvPicPr>
        <p:blipFill>
          <a:blip r:embed="rId3"/>
          <a:srcRect t="14286" b="14286"/>
          <a:stretch>
            <a:fillRect/>
          </a:stretch>
        </p:blipFill>
        <p:spPr>
          <a:xfrm>
            <a:off x="15858" y="277612"/>
            <a:ext cx="1063133" cy="934442"/>
          </a:xfrm>
        </p:spPr>
      </p:pic>
      <p:sp>
        <p:nvSpPr>
          <p:cNvPr id="42" name="TextBox 41">
            <a:extLst>
              <a:ext uri="{FF2B5EF4-FFF2-40B4-BE49-F238E27FC236}">
                <a16:creationId xmlns:a16="http://schemas.microsoft.com/office/drawing/2014/main" id="{DCB48BE6-CA62-45CA-8DE3-FA71270AEDC9}"/>
              </a:ext>
            </a:extLst>
          </p:cNvPr>
          <p:cNvSpPr txBox="1"/>
          <p:nvPr/>
        </p:nvSpPr>
        <p:spPr>
          <a:xfrm>
            <a:off x="-3619383" y="8352733"/>
            <a:ext cx="1010334" cy="271485"/>
          </a:xfrm>
          <a:prstGeom prst="rect">
            <a:avLst/>
          </a:prstGeom>
          <a:noFill/>
        </p:spPr>
        <p:txBody>
          <a:bodyPr wrap="square" lIns="0" tIns="0" rIns="0" bIns="0" rtlCol="0">
            <a:spAutoFit/>
          </a:bodyPr>
          <a:lstStyle/>
          <a:p>
            <a:r>
              <a:rPr lang="en-US" sz="882" dirty="0">
                <a:latin typeface="Roboto" panose="02000000000000000000" pitchFamily="2" charset="0"/>
                <a:ea typeface="Roboto" panose="02000000000000000000" pitchFamily="2" charset="0"/>
              </a:rPr>
              <a:t>Changing Medicine</a:t>
            </a:r>
            <a:r>
              <a:rPr lang="en-US" sz="882" dirty="0"/>
              <a:t>.</a:t>
            </a:r>
          </a:p>
          <a:p>
            <a:r>
              <a:rPr lang="en-US" sz="882" b="1" dirty="0">
                <a:latin typeface="Roboto" panose="02000000000000000000" pitchFamily="2" charset="0"/>
                <a:ea typeface="Roboto" panose="02000000000000000000" pitchFamily="2" charset="0"/>
              </a:rPr>
              <a:t>Changing Lives.</a:t>
            </a:r>
            <a:r>
              <a:rPr lang="en-US" sz="882" b="1" baseline="30000" dirty="0">
                <a:latin typeface="Roboto" panose="02000000000000000000" pitchFamily="2" charset="0"/>
                <a:ea typeface="Roboto" panose="02000000000000000000" pitchFamily="2" charset="0"/>
              </a:rPr>
              <a:t>®</a:t>
            </a:r>
          </a:p>
        </p:txBody>
      </p:sp>
      <p:sp>
        <p:nvSpPr>
          <p:cNvPr id="45" name="Text Placeholder 11">
            <a:extLst>
              <a:ext uri="{FF2B5EF4-FFF2-40B4-BE49-F238E27FC236}">
                <a16:creationId xmlns:a16="http://schemas.microsoft.com/office/drawing/2014/main" id="{A4CD243E-84D5-4522-ABB8-59AC418EDB36}"/>
              </a:ext>
            </a:extLst>
          </p:cNvPr>
          <p:cNvSpPr txBox="1">
            <a:spLocks/>
          </p:cNvSpPr>
          <p:nvPr/>
        </p:nvSpPr>
        <p:spPr>
          <a:xfrm>
            <a:off x="3666478" y="888678"/>
            <a:ext cx="2387455" cy="326694"/>
          </a:xfrm>
          <a:prstGeom prst="rect">
            <a:avLst/>
          </a:prstGeom>
        </p:spPr>
        <p:txBody>
          <a:bodyPr vert="horz" lIns="0" tIns="0" rIns="0" bIns="0" rtlCol="0">
            <a:noAutofit/>
          </a:bodyPr>
          <a:lstStyle>
            <a:lvl1pPr marL="0" marR="0" indent="0" algn="l" defTabSz="582989" rtl="0" eaLnBrk="1" fontAlgn="auto" latinLnBrk="0" hangingPunct="1">
              <a:lnSpc>
                <a:spcPct val="100000"/>
              </a:lnSpc>
              <a:spcBef>
                <a:spcPts val="638"/>
              </a:spcBef>
              <a:spcAft>
                <a:spcPts val="0"/>
              </a:spcAft>
              <a:buClrTx/>
              <a:buSzTx/>
              <a:buFont typeface="Arial" panose="020B0604020202020204" pitchFamily="34" charset="0"/>
              <a:buNone/>
              <a:tabLst/>
              <a:defRPr sz="12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291494"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582988"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874483"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165977"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603218"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712"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6206"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700"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r>
              <a:rPr lang="en-US" dirty="0"/>
              <a:t>Friday May 3</a:t>
            </a:r>
            <a:r>
              <a:rPr lang="en-US" baseline="30000" dirty="0"/>
              <a:t>rd</a:t>
            </a:r>
            <a:r>
              <a:rPr lang="en-US" dirty="0"/>
              <a:t>, 2024</a:t>
            </a:r>
          </a:p>
        </p:txBody>
      </p:sp>
      <p:sp>
        <p:nvSpPr>
          <p:cNvPr id="34" name="Rectangle 33">
            <a:extLst>
              <a:ext uri="{FF2B5EF4-FFF2-40B4-BE49-F238E27FC236}">
                <a16:creationId xmlns:a16="http://schemas.microsoft.com/office/drawing/2014/main" id="{3717D5E9-0F07-47A0-8CC8-1EA6F65725BE}"/>
              </a:ext>
            </a:extLst>
          </p:cNvPr>
          <p:cNvSpPr/>
          <p:nvPr/>
        </p:nvSpPr>
        <p:spPr>
          <a:xfrm>
            <a:off x="418454" y="8761117"/>
            <a:ext cx="171688" cy="2036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dirty="0"/>
          </a:p>
        </p:txBody>
      </p:sp>
      <p:sp>
        <p:nvSpPr>
          <p:cNvPr id="35" name="Text Placeholder 2">
            <a:extLst>
              <a:ext uri="{FF2B5EF4-FFF2-40B4-BE49-F238E27FC236}">
                <a16:creationId xmlns:a16="http://schemas.microsoft.com/office/drawing/2014/main" id="{EC8CAA57-3960-46BC-A1C6-3207AC295898}"/>
              </a:ext>
            </a:extLst>
          </p:cNvPr>
          <p:cNvSpPr txBox="1">
            <a:spLocks/>
          </p:cNvSpPr>
          <p:nvPr/>
        </p:nvSpPr>
        <p:spPr>
          <a:xfrm>
            <a:off x="590142" y="8761144"/>
            <a:ext cx="1394046" cy="203619"/>
          </a:xfrm>
          <a:prstGeom prst="rect">
            <a:avLst/>
          </a:prstGeom>
          <a:solidFill>
            <a:schemeClr val="tx1"/>
          </a:solidFill>
          <a:ln>
            <a:noFill/>
          </a:ln>
        </p:spPr>
        <p:txBody>
          <a:bodyPr wrap="none" lIns="80682" tIns="40341" rIns="80682" bIns="40341" anchor="ctr" anchorCtr="0">
            <a:spAutoFit/>
          </a:bodyPr>
          <a:lstStyle>
            <a:lvl1pPr marL="0" indent="0" algn="l" defTabSz="777240" rtl="0" eaLnBrk="1" latinLnBrk="0" hangingPunct="1">
              <a:lnSpc>
                <a:spcPct val="90000"/>
              </a:lnSpc>
              <a:spcBef>
                <a:spcPts val="850"/>
              </a:spcBef>
              <a:buFont typeface="Arial" panose="020B0604020202020204" pitchFamily="34" charset="0"/>
              <a:buNone/>
              <a:defRPr sz="1800" kern="1200">
                <a:solidFill>
                  <a:schemeClr val="bg1"/>
                </a:solidFill>
                <a:latin typeface="Roboto Black" panose="02000000000000000000" pitchFamily="2" charset="0"/>
                <a:ea typeface="Roboto Black" panose="02000000000000000000" pitchFamily="2" charset="0"/>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882" dirty="0"/>
              <a:t>medicine.uiowa.edu/</a:t>
            </a:r>
            <a:r>
              <a:rPr lang="en-US" sz="882" dirty="0" err="1"/>
              <a:t>oto</a:t>
            </a:r>
            <a:endParaRPr lang="en-US" sz="882" dirty="0"/>
          </a:p>
        </p:txBody>
      </p:sp>
      <p:grpSp>
        <p:nvGrpSpPr>
          <p:cNvPr id="36" name="Group 35">
            <a:extLst>
              <a:ext uri="{FF2B5EF4-FFF2-40B4-BE49-F238E27FC236}">
                <a16:creationId xmlns:a16="http://schemas.microsoft.com/office/drawing/2014/main" id="{2D474302-F515-41F1-BD22-8A905A2B1E8F}"/>
              </a:ext>
            </a:extLst>
          </p:cNvPr>
          <p:cNvGrpSpPr/>
          <p:nvPr/>
        </p:nvGrpSpPr>
        <p:grpSpPr>
          <a:xfrm>
            <a:off x="511966" y="8815136"/>
            <a:ext cx="88239" cy="93193"/>
            <a:chOff x="3057746" y="800512"/>
            <a:chExt cx="173610" cy="183357"/>
          </a:xfrm>
          <a:noFill/>
        </p:grpSpPr>
        <p:cxnSp>
          <p:nvCxnSpPr>
            <p:cNvPr id="37" name="Straight Connector 36">
              <a:extLst>
                <a:ext uri="{FF2B5EF4-FFF2-40B4-BE49-F238E27FC236}">
                  <a16:creationId xmlns:a16="http://schemas.microsoft.com/office/drawing/2014/main" id="{39779286-357C-4E2C-8EEA-B36F7824282E}"/>
                </a:ext>
              </a:extLst>
            </p:cNvPr>
            <p:cNvCxnSpPr/>
            <p:nvPr userDrawn="1"/>
          </p:nvCxnSpPr>
          <p:spPr>
            <a:xfrm>
              <a:off x="3057746" y="893381"/>
              <a:ext cx="173610" cy="0"/>
            </a:xfrm>
            <a:prstGeom prst="line">
              <a:avLst/>
            </a:prstGeom>
            <a:grpFill/>
            <a:ln w="19050">
              <a:solidFill>
                <a:srgbClr val="FDD21F"/>
              </a:solidFill>
            </a:ln>
          </p:spPr>
          <p:style>
            <a:lnRef idx="1">
              <a:schemeClr val="accent1"/>
            </a:lnRef>
            <a:fillRef idx="0">
              <a:schemeClr val="accent1"/>
            </a:fillRef>
            <a:effectRef idx="0">
              <a:schemeClr val="accent1"/>
            </a:effectRef>
            <a:fontRef idx="minor">
              <a:schemeClr val="tx1"/>
            </a:fontRef>
          </p:style>
        </p:cxnSp>
        <p:sp>
          <p:nvSpPr>
            <p:cNvPr id="38" name="Freeform: Shape 12">
              <a:extLst>
                <a:ext uri="{FF2B5EF4-FFF2-40B4-BE49-F238E27FC236}">
                  <a16:creationId xmlns:a16="http://schemas.microsoft.com/office/drawing/2014/main" id="{126CABCD-31E2-4F5C-82C5-F26C40E98B2E}"/>
                </a:ext>
              </a:extLst>
            </p:cNvPr>
            <p:cNvSpPr/>
            <p:nvPr userDrawn="1"/>
          </p:nvSpPr>
          <p:spPr>
            <a:xfrm>
              <a:off x="3143251" y="800512"/>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19050">
              <a:solidFill>
                <a:srgbClr val="FDD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dirty="0"/>
            </a:p>
          </p:txBody>
        </p:sp>
      </p:grpSp>
      <p:pic>
        <p:nvPicPr>
          <p:cNvPr id="27" name="Picture 26" descr="Shape&#10;&#10;Description automatically generated with medium confidence">
            <a:extLst>
              <a:ext uri="{FF2B5EF4-FFF2-40B4-BE49-F238E27FC236}">
                <a16:creationId xmlns:a16="http://schemas.microsoft.com/office/drawing/2014/main" id="{BA9F13A8-DD44-46EB-A52C-F654F79E02C2}"/>
              </a:ext>
            </a:extLst>
          </p:cNvPr>
          <p:cNvPicPr>
            <a:picLocks noChangeAspect="1"/>
          </p:cNvPicPr>
          <p:nvPr/>
        </p:nvPicPr>
        <p:blipFill>
          <a:blip r:embed="rId4"/>
          <a:stretch>
            <a:fillRect/>
          </a:stretch>
        </p:blipFill>
        <p:spPr>
          <a:xfrm>
            <a:off x="5528944" y="383090"/>
            <a:ext cx="925831" cy="463459"/>
          </a:xfrm>
          <a:prstGeom prst="rect">
            <a:avLst/>
          </a:prstGeom>
        </p:spPr>
      </p:pic>
      <p:sp>
        <p:nvSpPr>
          <p:cNvPr id="43" name="Text Placeholder 11">
            <a:extLst>
              <a:ext uri="{FF2B5EF4-FFF2-40B4-BE49-F238E27FC236}">
                <a16:creationId xmlns:a16="http://schemas.microsoft.com/office/drawing/2014/main" id="{8E5BD1D1-19A4-4C2A-AC2B-16E3B4663BC1}"/>
              </a:ext>
            </a:extLst>
          </p:cNvPr>
          <p:cNvSpPr txBox="1">
            <a:spLocks/>
          </p:cNvSpPr>
          <p:nvPr/>
        </p:nvSpPr>
        <p:spPr>
          <a:xfrm>
            <a:off x="431144" y="6231344"/>
            <a:ext cx="1678081" cy="149043"/>
          </a:xfrm>
          <a:prstGeom prst="rect">
            <a:avLst/>
          </a:prstGeom>
        </p:spPr>
        <p:txBody>
          <a:bodyPr vert="horz" lIns="0" tIns="0" rIns="0" bIns="0" rtlCol="0">
            <a:noAutofit/>
          </a:bodyPr>
          <a:lstStyle>
            <a:lvl1pPr marL="0" marR="0" indent="0" algn="l" defTabSz="582989" rtl="0" eaLnBrk="1" fontAlgn="auto" latinLnBrk="0" hangingPunct="1">
              <a:lnSpc>
                <a:spcPct val="100000"/>
              </a:lnSpc>
              <a:spcBef>
                <a:spcPts val="638"/>
              </a:spcBef>
              <a:spcAft>
                <a:spcPts val="0"/>
              </a:spcAft>
              <a:buClrTx/>
              <a:buSzTx/>
              <a:buFont typeface="Arial" panose="020B0604020202020204" pitchFamily="34" charset="0"/>
              <a:buNone/>
              <a:tabLst/>
              <a:defRPr sz="12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291494"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582988"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874483"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165977"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603218"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712"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6206"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700"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r>
              <a:rPr lang="en-US" dirty="0"/>
              <a:t>University of Iowa Speakers</a:t>
            </a:r>
          </a:p>
        </p:txBody>
      </p:sp>
      <p:sp>
        <p:nvSpPr>
          <p:cNvPr id="46" name="Text Placeholder 10">
            <a:extLst>
              <a:ext uri="{FF2B5EF4-FFF2-40B4-BE49-F238E27FC236}">
                <a16:creationId xmlns:a16="http://schemas.microsoft.com/office/drawing/2014/main" id="{50E7A2B6-85CA-4075-952E-9CD74EDF26F7}"/>
              </a:ext>
            </a:extLst>
          </p:cNvPr>
          <p:cNvSpPr txBox="1">
            <a:spLocks/>
          </p:cNvSpPr>
          <p:nvPr/>
        </p:nvSpPr>
        <p:spPr>
          <a:xfrm>
            <a:off x="430179" y="6725251"/>
            <a:ext cx="1711759" cy="881181"/>
          </a:xfrm>
          <a:prstGeom prst="rect">
            <a:avLst/>
          </a:prstGeom>
        </p:spPr>
        <p:txBody>
          <a:bodyPr vert="horz" lIns="0" tIns="0" rIns="0" bIns="0" rtlCol="0">
            <a:noAutofit/>
          </a:bodyPr>
          <a:lstStyle>
            <a:lvl1pPr marL="0" marR="0" indent="0" algn="l" defTabSz="582989" rtl="0" eaLnBrk="1" fontAlgn="auto" latinLnBrk="0" hangingPunct="1">
              <a:lnSpc>
                <a:spcPct val="100000"/>
              </a:lnSpc>
              <a:spcBef>
                <a:spcPts val="638"/>
              </a:spcBef>
              <a:spcAft>
                <a:spcPts val="0"/>
              </a:spcAft>
              <a:buClrTx/>
              <a:buSzTx/>
              <a:buFont typeface="Arial" panose="020B0604020202020204" pitchFamily="34" charset="0"/>
              <a:buNone/>
              <a:tabLst/>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291494"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582988"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874483"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165977" indent="0" algn="l" defTabSz="582989" rtl="0" eaLnBrk="1" latinLnBrk="0" hangingPunct="1">
              <a:lnSpc>
                <a:spcPct val="100000"/>
              </a:lnSpc>
              <a:spcBef>
                <a:spcPts val="319"/>
              </a:spcBef>
              <a:buFont typeface="Arial" panose="020B0604020202020204" pitchFamily="34" charset="0"/>
              <a:buNone/>
              <a:defRPr sz="9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603218"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712"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6206"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700" indent="-145747" algn="l" defTabSz="582989"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marL="171450" indent="-171450">
              <a:buFont typeface="Wingdings" panose="05000000000000000000" pitchFamily="2" charset="2"/>
              <a:buChar char="§"/>
            </a:pPr>
            <a:r>
              <a:rPr lang="en-US" sz="1100" dirty="0"/>
              <a:t>Brian Andrews, MD</a:t>
            </a:r>
          </a:p>
          <a:p>
            <a:pPr marL="171450" indent="-171450">
              <a:buFont typeface="Wingdings" panose="05000000000000000000" pitchFamily="2" charset="2"/>
              <a:buChar char="§"/>
            </a:pPr>
            <a:r>
              <a:rPr lang="en-US" sz="1100" dirty="0"/>
              <a:t>Paul Escher, MD</a:t>
            </a:r>
          </a:p>
          <a:p>
            <a:pPr marL="171450" indent="-171450">
              <a:buFont typeface="Wingdings" panose="05000000000000000000" pitchFamily="2" charset="2"/>
              <a:buChar char="§"/>
            </a:pPr>
            <a:r>
              <a:rPr lang="en-US" sz="1100" dirty="0"/>
              <a:t>Jeremy Greenlee, MD</a:t>
            </a:r>
          </a:p>
          <a:p>
            <a:pPr marL="171450" indent="-171450">
              <a:buFont typeface="Wingdings" panose="05000000000000000000" pitchFamily="2" charset="2"/>
              <a:buChar char="§"/>
            </a:pPr>
            <a:r>
              <a:rPr lang="en-US" sz="1100" dirty="0"/>
              <a:t>Dean Lyons, MD</a:t>
            </a:r>
          </a:p>
          <a:p>
            <a:pPr marL="171450" indent="-171450">
              <a:buFont typeface="Wingdings" panose="05000000000000000000" pitchFamily="2" charset="2"/>
              <a:buChar char="§"/>
            </a:pPr>
            <a:r>
              <a:rPr lang="en-US" sz="1100" dirty="0"/>
              <a:t>Scott Owen, MD</a:t>
            </a:r>
          </a:p>
          <a:p>
            <a:pPr marL="171450" indent="-171450">
              <a:buFont typeface="Wingdings" panose="05000000000000000000" pitchFamily="2" charset="2"/>
              <a:buChar char="§"/>
            </a:pPr>
            <a:r>
              <a:rPr lang="en-US" sz="1100" dirty="0"/>
              <a:t>Chau Pham, MD</a:t>
            </a:r>
          </a:p>
          <a:p>
            <a:pPr marL="171450" indent="-171450">
              <a:buFont typeface="Wingdings" panose="05000000000000000000" pitchFamily="2" charset="2"/>
              <a:buChar char="§"/>
            </a:pPr>
            <a:r>
              <a:rPr lang="en-US" sz="1100" dirty="0"/>
              <a:t>Erin Shriver, MD</a:t>
            </a:r>
          </a:p>
          <a:p>
            <a:endParaRPr lang="en-US" sz="794" dirty="0"/>
          </a:p>
        </p:txBody>
      </p:sp>
      <p:sp>
        <p:nvSpPr>
          <p:cNvPr id="4" name="TextBox 3">
            <a:extLst>
              <a:ext uri="{FF2B5EF4-FFF2-40B4-BE49-F238E27FC236}">
                <a16:creationId xmlns:a16="http://schemas.microsoft.com/office/drawing/2014/main" id="{23B74093-A02F-4A2B-9D65-7BA4CB444922}"/>
              </a:ext>
            </a:extLst>
          </p:cNvPr>
          <p:cNvSpPr txBox="1"/>
          <p:nvPr/>
        </p:nvSpPr>
        <p:spPr>
          <a:xfrm>
            <a:off x="-4128062" y="7165841"/>
            <a:ext cx="3415804" cy="461665"/>
          </a:xfrm>
          <a:prstGeom prst="rect">
            <a:avLst/>
          </a:prstGeom>
          <a:noFill/>
        </p:spPr>
        <p:txBody>
          <a:bodyPr wrap="square" rtlCol="0">
            <a:spAutoFit/>
          </a:bodyPr>
          <a:lstStyle/>
          <a:p>
            <a:pPr algn="l"/>
            <a:endParaRPr lang="en-US" sz="1200" b="0" i="0" u="none" strike="noStrike" baseline="0" dirty="0">
              <a:solidFill>
                <a:srgbClr val="000000"/>
              </a:solidFill>
              <a:latin typeface="+mj-lt"/>
            </a:endParaRPr>
          </a:p>
          <a:p>
            <a:r>
              <a:rPr lang="en-US" sz="1200" b="0" i="1" dirty="0">
                <a:solidFill>
                  <a:srgbClr val="696969"/>
                </a:solidFill>
                <a:effectLst/>
                <a:latin typeface="+mj-lt"/>
              </a:rPr>
              <a:t>AMA PRA Category 1 Credits™</a:t>
            </a:r>
            <a:r>
              <a:rPr lang="en-US" sz="1200" b="0" i="0" dirty="0">
                <a:solidFill>
                  <a:srgbClr val="696969"/>
                </a:solidFill>
                <a:effectLst/>
                <a:latin typeface="+mj-lt"/>
              </a:rPr>
              <a:t> 12.75</a:t>
            </a:r>
            <a:endParaRPr lang="en-US" sz="1200" dirty="0">
              <a:latin typeface="+mj-lt"/>
            </a:endParaRPr>
          </a:p>
        </p:txBody>
      </p:sp>
      <p:graphicFrame>
        <p:nvGraphicFramePr>
          <p:cNvPr id="30" name="Table 29">
            <a:extLst>
              <a:ext uri="{FF2B5EF4-FFF2-40B4-BE49-F238E27FC236}">
                <a16:creationId xmlns:a16="http://schemas.microsoft.com/office/drawing/2014/main" id="{DE112871-36E2-4A21-B708-DEFFB7528FB5}"/>
              </a:ext>
            </a:extLst>
          </p:cNvPr>
          <p:cNvGraphicFramePr>
            <a:graphicFrameLocks noGrp="1"/>
          </p:cNvGraphicFramePr>
          <p:nvPr>
            <p:extLst>
              <p:ext uri="{D42A27DB-BD31-4B8C-83A1-F6EECF244321}">
                <p14:modId xmlns:p14="http://schemas.microsoft.com/office/powerpoint/2010/main" val="2422905178"/>
              </p:ext>
            </p:extLst>
          </p:nvPr>
        </p:nvGraphicFramePr>
        <p:xfrm>
          <a:off x="2385131" y="3732952"/>
          <a:ext cx="4352821" cy="5332488"/>
        </p:xfrm>
        <a:graphic>
          <a:graphicData uri="http://schemas.openxmlformats.org/drawingml/2006/table">
            <a:tbl>
              <a:tblPr>
                <a:tableStyleId>{5C22544A-7EE6-4342-B048-85BDC9FD1C3A}</a:tableStyleId>
              </a:tblPr>
              <a:tblGrid>
                <a:gridCol w="653165">
                  <a:extLst>
                    <a:ext uri="{9D8B030D-6E8A-4147-A177-3AD203B41FA5}">
                      <a16:colId xmlns:a16="http://schemas.microsoft.com/office/drawing/2014/main" val="1876550532"/>
                    </a:ext>
                  </a:extLst>
                </a:gridCol>
                <a:gridCol w="2495466">
                  <a:extLst>
                    <a:ext uri="{9D8B030D-6E8A-4147-A177-3AD203B41FA5}">
                      <a16:colId xmlns:a16="http://schemas.microsoft.com/office/drawing/2014/main" val="1275485506"/>
                    </a:ext>
                  </a:extLst>
                </a:gridCol>
                <a:gridCol w="1204190">
                  <a:extLst>
                    <a:ext uri="{9D8B030D-6E8A-4147-A177-3AD203B41FA5}">
                      <a16:colId xmlns:a16="http://schemas.microsoft.com/office/drawing/2014/main" val="2169381667"/>
                    </a:ext>
                  </a:extLst>
                </a:gridCol>
              </a:tblGrid>
              <a:tr h="363606">
                <a:tc>
                  <a:txBody>
                    <a:bodyPr/>
                    <a:lstStyle/>
                    <a:p>
                      <a:pPr algn="l" fontAlgn="ctr">
                        <a:lnSpc>
                          <a:spcPts val="1000"/>
                        </a:lnSpc>
                      </a:pPr>
                      <a:r>
                        <a:rPr lang="en-US" sz="1050" u="none" strike="noStrike" dirty="0">
                          <a:effectLst/>
                          <a:latin typeface="+mn-lt"/>
                        </a:rPr>
                        <a:t>8:00 AM</a:t>
                      </a: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tc>
                  <a:txBody>
                    <a:bodyPr/>
                    <a:lstStyle/>
                    <a:p>
                      <a:pPr marL="0" marR="0" lvl="0" indent="0" algn="l" defTabSz="514429" rtl="0" eaLnBrk="1" fontAlgn="auto" latinLnBrk="0" hangingPunct="1">
                        <a:lnSpc>
                          <a:spcPts val="900"/>
                        </a:lnSpc>
                        <a:spcBef>
                          <a:spcPts val="0"/>
                        </a:spcBef>
                        <a:spcAft>
                          <a:spcPts val="0"/>
                        </a:spcAft>
                        <a:buClrTx/>
                        <a:buSzTx/>
                        <a:buFontTx/>
                        <a:buNone/>
                        <a:tabLst/>
                        <a:defRPr/>
                      </a:pPr>
                      <a:br>
                        <a:rPr lang="en-US" sz="1050" dirty="0">
                          <a:latin typeface="+mn-lt"/>
                          <a:cs typeface="Arial" panose="020B0604020202020204" pitchFamily="34" charset="0"/>
                        </a:rPr>
                      </a:br>
                      <a:r>
                        <a:rPr lang="en-US" sz="1050" dirty="0">
                          <a:latin typeface="+mn-lt"/>
                          <a:cs typeface="Arial" panose="020B0604020202020204" pitchFamily="34" charset="0"/>
                        </a:rPr>
                        <a:t>Fungal Sinusitis</a:t>
                      </a:r>
                    </a:p>
                    <a:p>
                      <a:pPr marL="0" marR="0" lvl="0" indent="0" algn="l" defTabSz="514429" rtl="0" eaLnBrk="1" fontAlgn="auto" latinLnBrk="0" hangingPunct="1">
                        <a:lnSpc>
                          <a:spcPts val="1000"/>
                        </a:lnSpc>
                        <a:spcBef>
                          <a:spcPts val="0"/>
                        </a:spcBef>
                        <a:spcAft>
                          <a:spcPts val="0"/>
                        </a:spcAft>
                        <a:buClrTx/>
                        <a:buSzTx/>
                        <a:buFontTx/>
                        <a:buNone/>
                        <a:tabLst/>
                        <a:defRPr/>
                      </a:pPr>
                      <a:r>
                        <a:rPr lang="en-US" sz="1050" b="0" i="0" u="none" strike="noStrike" kern="1200" baseline="0" dirty="0">
                          <a:solidFill>
                            <a:schemeClr val="dk1"/>
                          </a:solidFill>
                          <a:latin typeface="+mn-lt"/>
                          <a:ea typeface="+mn-ea"/>
                          <a:cs typeface="+mn-cs"/>
                        </a:rPr>
                        <a:t>	</a:t>
                      </a:r>
                    </a:p>
                  </a:txBody>
                  <a:tcPr marL="8404" marR="8404" marT="8404" marB="0" anchor="ctr">
                    <a:solidFill>
                      <a:schemeClr val="bg2">
                        <a:lumMod val="20000"/>
                        <a:lumOff val="80000"/>
                      </a:schemeClr>
                    </a:solidFill>
                  </a:tcPr>
                </a:tc>
                <a:tc>
                  <a:txBody>
                    <a:bodyPr/>
                    <a:lstStyle/>
                    <a:p>
                      <a:pPr algn="l" fontAlgn="ctr">
                        <a:lnSpc>
                          <a:spcPts val="1000"/>
                        </a:lnSpc>
                      </a:pPr>
                      <a:r>
                        <a:rPr lang="en-US" sz="1050" b="0" i="0" u="none" strike="noStrike" dirty="0">
                          <a:solidFill>
                            <a:srgbClr val="000000"/>
                          </a:solidFill>
                          <a:effectLst/>
                          <a:latin typeface="+mn-lt"/>
                        </a:rPr>
                        <a:t>Jarrett Walsh</a:t>
                      </a:r>
                    </a:p>
                  </a:txBody>
                  <a:tcPr marL="8404" marR="8404" marT="8404" marB="0" anchor="ctr">
                    <a:solidFill>
                      <a:schemeClr val="bg2">
                        <a:lumMod val="20000"/>
                        <a:lumOff val="80000"/>
                      </a:schemeClr>
                    </a:solidFill>
                  </a:tcPr>
                </a:tc>
                <a:extLst>
                  <a:ext uri="{0D108BD9-81ED-4DB2-BD59-A6C34878D82A}">
                    <a16:rowId xmlns:a16="http://schemas.microsoft.com/office/drawing/2014/main" val="1302995481"/>
                  </a:ext>
                </a:extLst>
              </a:tr>
              <a:tr h="614815">
                <a:tc>
                  <a:txBody>
                    <a:bodyPr/>
                    <a:lstStyle/>
                    <a:p>
                      <a:pPr algn="l" fontAlgn="ctr">
                        <a:lnSpc>
                          <a:spcPts val="1000"/>
                        </a:lnSpc>
                      </a:pPr>
                      <a:r>
                        <a:rPr lang="en-US" sz="1050" b="0" i="0" u="none" strike="noStrike" dirty="0">
                          <a:solidFill>
                            <a:srgbClr val="000000"/>
                          </a:solidFill>
                          <a:effectLst/>
                          <a:latin typeface="+mn-lt"/>
                        </a:rPr>
                        <a:t>8:30 AM</a:t>
                      </a:r>
                    </a:p>
                  </a:txBody>
                  <a:tcPr marL="8404" marR="8404" marT="8404" marB="0" anchor="ctr">
                    <a:solidFill>
                      <a:schemeClr val="bg2">
                        <a:lumMod val="20000"/>
                        <a:lumOff val="80000"/>
                      </a:schemeClr>
                    </a:solidFill>
                  </a:tcPr>
                </a:tc>
                <a:tc>
                  <a:txBody>
                    <a:bodyPr/>
                    <a:lstStyle/>
                    <a:p>
                      <a:pPr>
                        <a:lnSpc>
                          <a:spcPct val="100000"/>
                        </a:lnSpc>
                      </a:pPr>
                      <a:br>
                        <a:rPr lang="en-US" sz="1050" dirty="0">
                          <a:latin typeface="+mn-lt"/>
                          <a:cs typeface="Arial" panose="020B0604020202020204" pitchFamily="34" charset="0"/>
                        </a:rPr>
                      </a:br>
                      <a:r>
                        <a:rPr lang="en-US" sz="1050" dirty="0">
                          <a:latin typeface="+mn-lt"/>
                          <a:cs typeface="Arial" panose="020B0604020202020204" pitchFamily="34" charset="0"/>
                        </a:rPr>
                        <a:t>Tailored Endoscopic Approaches </a:t>
                      </a:r>
                    </a:p>
                    <a:p>
                      <a:pPr>
                        <a:lnSpc>
                          <a:spcPct val="100000"/>
                        </a:lnSpc>
                      </a:pPr>
                      <a:r>
                        <a:rPr lang="en-US" sz="1050" dirty="0">
                          <a:latin typeface="+mn-lt"/>
                          <a:cs typeface="Arial" panose="020B0604020202020204" pitchFamily="34" charset="0"/>
                        </a:rPr>
                        <a:t>to the Maxillary Sinus</a:t>
                      </a:r>
                    </a:p>
                    <a:p>
                      <a:pPr>
                        <a:lnSpc>
                          <a:spcPts val="1000"/>
                        </a:lnSpc>
                      </a:pPr>
                      <a:endParaRPr lang="en-US" sz="1050" dirty="0">
                        <a:latin typeface="+mn-lt"/>
                        <a:cs typeface="Arial" panose="020B0604020202020204" pitchFamily="34" charset="0"/>
                      </a:endParaRPr>
                    </a:p>
                  </a:txBody>
                  <a:tcPr marL="9525" marR="9525" marT="9525" marB="0" anchor="ctr">
                    <a:solidFill>
                      <a:schemeClr val="bg2">
                        <a:lumMod val="20000"/>
                        <a:lumOff val="80000"/>
                      </a:schemeClr>
                    </a:solidFill>
                  </a:tcPr>
                </a:tc>
                <a:tc>
                  <a:txBody>
                    <a:bodyPr/>
                    <a:lstStyle/>
                    <a:p>
                      <a:pPr algn="l" fontAlgn="ctr">
                        <a:lnSpc>
                          <a:spcPts val="1000"/>
                        </a:lnSpc>
                      </a:pPr>
                      <a:r>
                        <a:rPr lang="en-US" sz="1050" b="0" i="0" u="none" strike="noStrike" dirty="0">
                          <a:solidFill>
                            <a:srgbClr val="000000"/>
                          </a:solidFill>
                          <a:effectLst/>
                          <a:latin typeface="+mn-lt"/>
                        </a:rPr>
                        <a:t>Hans Rudolf Briner</a:t>
                      </a:r>
                    </a:p>
                  </a:txBody>
                  <a:tcPr marL="8404" marR="8404" marT="8404" marB="0" anchor="ctr">
                    <a:solidFill>
                      <a:schemeClr val="bg2">
                        <a:lumMod val="20000"/>
                        <a:lumOff val="80000"/>
                      </a:schemeClr>
                    </a:solidFill>
                  </a:tcPr>
                </a:tc>
                <a:extLst>
                  <a:ext uri="{0D108BD9-81ED-4DB2-BD59-A6C34878D82A}">
                    <a16:rowId xmlns:a16="http://schemas.microsoft.com/office/drawing/2014/main" val="333913965"/>
                  </a:ext>
                </a:extLst>
              </a:tr>
              <a:tr h="389983">
                <a:tc>
                  <a:txBody>
                    <a:bodyPr/>
                    <a:lstStyle/>
                    <a:p>
                      <a:pPr algn="l" fontAlgn="ctr">
                        <a:lnSpc>
                          <a:spcPts val="1000"/>
                        </a:lnSpc>
                      </a:pPr>
                      <a:r>
                        <a:rPr lang="en-US" sz="1050" b="0" i="0" u="none" strike="noStrike" dirty="0">
                          <a:solidFill>
                            <a:srgbClr val="000000"/>
                          </a:solidFill>
                          <a:effectLst/>
                          <a:latin typeface="+mn-lt"/>
                        </a:rPr>
                        <a:t>9:00 AM</a:t>
                      </a:r>
                    </a:p>
                  </a:txBody>
                  <a:tcPr marL="8404" marR="8404" marT="8404" marB="0" anchor="ctr">
                    <a:solidFill>
                      <a:schemeClr val="bg2">
                        <a:lumMod val="20000"/>
                        <a:lumOff val="80000"/>
                      </a:schemeClr>
                    </a:solidFill>
                  </a:tcPr>
                </a:tc>
                <a:tc>
                  <a:txBody>
                    <a:bodyPr/>
                    <a:lstStyle/>
                    <a:p>
                      <a:pPr>
                        <a:lnSpc>
                          <a:spcPts val="1000"/>
                        </a:lnSpc>
                      </a:pPr>
                      <a:br>
                        <a:rPr lang="en-US" sz="1050" kern="1200" dirty="0">
                          <a:solidFill>
                            <a:schemeClr val="dk1"/>
                          </a:solidFill>
                          <a:latin typeface="+mn-lt"/>
                          <a:ea typeface="+mn-ea"/>
                          <a:cs typeface="Arial" panose="020B0604020202020204" pitchFamily="34" charset="0"/>
                        </a:rPr>
                      </a:br>
                      <a:r>
                        <a:rPr lang="en-US" sz="1050" kern="1200" dirty="0">
                          <a:solidFill>
                            <a:schemeClr val="dk1"/>
                          </a:solidFill>
                          <a:latin typeface="+mn-lt"/>
                          <a:ea typeface="+mn-ea"/>
                          <a:cs typeface="Arial" panose="020B0604020202020204" pitchFamily="34" charset="0"/>
                        </a:rPr>
                        <a:t>Complications of Sinus Surgery</a:t>
                      </a:r>
                    </a:p>
                    <a:p>
                      <a:pPr>
                        <a:lnSpc>
                          <a:spcPts val="1000"/>
                        </a:lnSpc>
                      </a:pPr>
                      <a:endParaRPr lang="en-US" sz="1050" kern="1200" dirty="0">
                        <a:solidFill>
                          <a:schemeClr val="dk1"/>
                        </a:solidFill>
                        <a:latin typeface="+mn-lt"/>
                        <a:ea typeface="+mn-ea"/>
                        <a:cs typeface="Arial" panose="020B0604020202020204" pitchFamily="34" charset="0"/>
                      </a:endParaRPr>
                    </a:p>
                  </a:txBody>
                  <a:tcPr marL="9525" marR="9525" marT="9525" marB="0" anchor="ctr">
                    <a:solidFill>
                      <a:schemeClr val="bg2">
                        <a:lumMod val="20000"/>
                        <a:lumOff val="80000"/>
                      </a:schemeClr>
                    </a:solidFill>
                  </a:tcPr>
                </a:tc>
                <a:tc>
                  <a:txBody>
                    <a:bodyPr/>
                    <a:lstStyle/>
                    <a:p>
                      <a:pPr marL="0" marR="0" lvl="0" indent="0" algn="l" defTabSz="514429" rtl="0" eaLnBrk="1" fontAlgn="ctr" latinLnBrk="0" hangingPunct="1">
                        <a:lnSpc>
                          <a:spcPts val="1000"/>
                        </a:lnSpc>
                        <a:spcBef>
                          <a:spcPts val="0"/>
                        </a:spcBef>
                        <a:spcAft>
                          <a:spcPts val="0"/>
                        </a:spcAft>
                        <a:buClrTx/>
                        <a:buSzTx/>
                        <a:buFontTx/>
                        <a:buNone/>
                        <a:tabLst/>
                        <a:defRPr/>
                      </a:pPr>
                      <a:r>
                        <a:rPr lang="en-US" sz="1050" dirty="0">
                          <a:latin typeface="+mn-lt"/>
                          <a:cs typeface="Arial" panose="020B0604020202020204" pitchFamily="34" charset="0"/>
                        </a:rPr>
                        <a:t>Scott Graham</a:t>
                      </a:r>
                    </a:p>
                  </a:txBody>
                  <a:tcPr marL="8404" marR="8404" marT="8404" marB="0" anchor="ctr">
                    <a:solidFill>
                      <a:schemeClr val="bg2">
                        <a:lumMod val="20000"/>
                        <a:lumOff val="80000"/>
                      </a:schemeClr>
                    </a:solidFill>
                  </a:tcPr>
                </a:tc>
                <a:extLst>
                  <a:ext uri="{0D108BD9-81ED-4DB2-BD59-A6C34878D82A}">
                    <a16:rowId xmlns:a16="http://schemas.microsoft.com/office/drawing/2014/main" val="2994422025"/>
                  </a:ext>
                </a:extLst>
              </a:tr>
              <a:tr h="389983">
                <a:tc>
                  <a:txBody>
                    <a:bodyPr/>
                    <a:lstStyle/>
                    <a:p>
                      <a:pPr algn="l" fontAlgn="ctr">
                        <a:lnSpc>
                          <a:spcPts val="1000"/>
                        </a:lnSpc>
                      </a:pPr>
                      <a:r>
                        <a:rPr lang="en-US" sz="1050" b="0" i="0" u="none" strike="noStrike" dirty="0">
                          <a:solidFill>
                            <a:srgbClr val="000000"/>
                          </a:solidFill>
                          <a:effectLst/>
                          <a:latin typeface="+mn-lt"/>
                        </a:rPr>
                        <a:t>9:50 AM</a:t>
                      </a:r>
                    </a:p>
                  </a:txBody>
                  <a:tcPr marL="8404" marR="8404" marT="8404" marB="0" anchor="ctr">
                    <a:solidFill>
                      <a:schemeClr val="bg2">
                        <a:lumMod val="20000"/>
                        <a:lumOff val="80000"/>
                      </a:schemeClr>
                    </a:solidFill>
                  </a:tcPr>
                </a:tc>
                <a:tc>
                  <a:txBody>
                    <a:bodyPr/>
                    <a:lstStyle/>
                    <a:p>
                      <a:pPr marL="0" marR="0" lvl="0" indent="0" algn="l" defTabSz="514429" rtl="0" eaLnBrk="1" fontAlgn="auto" latinLnBrk="0" hangingPunct="1">
                        <a:lnSpc>
                          <a:spcPts val="1000"/>
                        </a:lnSpc>
                        <a:spcBef>
                          <a:spcPts val="0"/>
                        </a:spcBef>
                        <a:spcAft>
                          <a:spcPts val="0"/>
                        </a:spcAft>
                        <a:buClrTx/>
                        <a:buSzTx/>
                        <a:buFontTx/>
                        <a:buNone/>
                        <a:tabLst/>
                        <a:defRPr/>
                      </a:pPr>
                      <a:br>
                        <a:rPr lang="en-US" sz="1050" u="none" strike="noStrike" kern="1200" dirty="0">
                          <a:solidFill>
                            <a:schemeClr val="dk1"/>
                          </a:solidFill>
                          <a:effectLst/>
                          <a:latin typeface="+mn-lt"/>
                          <a:ea typeface="+mn-ea"/>
                          <a:cs typeface="+mn-cs"/>
                        </a:rPr>
                      </a:br>
                      <a:r>
                        <a:rPr lang="en-US" sz="1050" u="none" strike="noStrike" kern="1200" dirty="0">
                          <a:solidFill>
                            <a:schemeClr val="dk1"/>
                          </a:solidFill>
                          <a:effectLst/>
                          <a:latin typeface="+mn-lt"/>
                          <a:ea typeface="+mn-ea"/>
                          <a:cs typeface="+mn-cs"/>
                        </a:rPr>
                        <a:t>Break</a:t>
                      </a:r>
                    </a:p>
                    <a:p>
                      <a:pPr marL="0" marR="0" lvl="0" indent="0" algn="l" defTabSz="514429" rtl="0" eaLnBrk="1" fontAlgn="auto" latinLnBrk="0" hangingPunct="1">
                        <a:lnSpc>
                          <a:spcPts val="1000"/>
                        </a:lnSpc>
                        <a:spcBef>
                          <a:spcPts val="0"/>
                        </a:spcBef>
                        <a:spcAft>
                          <a:spcPts val="0"/>
                        </a:spcAft>
                        <a:buClrTx/>
                        <a:buSzTx/>
                        <a:buFontTx/>
                        <a:buNone/>
                        <a:tabLst/>
                        <a:defRPr/>
                      </a:pPr>
                      <a:endParaRPr lang="en-US" sz="1050" b="0" i="0" u="none" strike="noStrike" kern="1200" dirty="0">
                        <a:solidFill>
                          <a:srgbClr val="000000"/>
                        </a:solidFill>
                        <a:effectLst/>
                        <a:latin typeface="+mn-lt"/>
                        <a:ea typeface="+mn-ea"/>
                        <a:cs typeface="+mn-cs"/>
                      </a:endParaRPr>
                    </a:p>
                  </a:txBody>
                  <a:tcPr marL="9525" marR="9525" marT="9525" marB="0" anchor="ctr">
                    <a:solidFill>
                      <a:schemeClr val="bg2">
                        <a:lumMod val="20000"/>
                        <a:lumOff val="80000"/>
                      </a:schemeClr>
                    </a:solidFill>
                  </a:tcPr>
                </a:tc>
                <a:tc>
                  <a:txBody>
                    <a:bodyPr/>
                    <a:lstStyle/>
                    <a:p>
                      <a:pPr algn="l" fontAlgn="ctr">
                        <a:lnSpc>
                          <a:spcPts val="1000"/>
                        </a:lnSpc>
                      </a:pP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extLst>
                  <a:ext uri="{0D108BD9-81ED-4DB2-BD59-A6C34878D82A}">
                    <a16:rowId xmlns:a16="http://schemas.microsoft.com/office/drawing/2014/main" val="1942673545"/>
                  </a:ext>
                </a:extLst>
              </a:tr>
              <a:tr h="388868">
                <a:tc>
                  <a:txBody>
                    <a:bodyPr/>
                    <a:lstStyle/>
                    <a:p>
                      <a:pPr algn="l" fontAlgn="ctr">
                        <a:lnSpc>
                          <a:spcPts val="1000"/>
                        </a:lnSpc>
                      </a:pPr>
                      <a:r>
                        <a:rPr lang="en-US" sz="1050" u="none" strike="noStrike" dirty="0">
                          <a:effectLst/>
                          <a:latin typeface="+mn-lt"/>
                        </a:rPr>
                        <a:t>10:10 AM</a:t>
                      </a: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tc>
                  <a:txBody>
                    <a:bodyPr/>
                    <a:lstStyle/>
                    <a:p>
                      <a:pPr>
                        <a:lnSpc>
                          <a:spcPts val="1000"/>
                        </a:lnSpc>
                      </a:pPr>
                      <a:br>
                        <a:rPr lang="en-US" sz="1050" b="0" i="0" u="none" strike="noStrike" kern="1200" baseline="0" dirty="0">
                          <a:solidFill>
                            <a:schemeClr val="dk1"/>
                          </a:solidFill>
                          <a:latin typeface="+mn-lt"/>
                          <a:ea typeface="+mn-ea"/>
                          <a:cs typeface="+mn-cs"/>
                        </a:rPr>
                      </a:br>
                      <a:r>
                        <a:rPr lang="en-US" sz="1050" b="0" i="0" u="none" strike="noStrike" kern="1200" baseline="0" dirty="0">
                          <a:solidFill>
                            <a:schemeClr val="dk1"/>
                          </a:solidFill>
                          <a:latin typeface="+mn-lt"/>
                          <a:ea typeface="+mn-ea"/>
                          <a:cs typeface="+mn-cs"/>
                        </a:rPr>
                        <a:t>Biologics and Sinus Disease </a:t>
                      </a:r>
                    </a:p>
                    <a:p>
                      <a:pPr>
                        <a:lnSpc>
                          <a:spcPts val="1000"/>
                        </a:lnSpc>
                      </a:pPr>
                      <a:r>
                        <a:rPr lang="en-US" sz="1050" b="0" i="0" u="none" strike="noStrike" kern="1200" baseline="0" dirty="0">
                          <a:solidFill>
                            <a:schemeClr val="dk1"/>
                          </a:solidFill>
                          <a:latin typeface="+mn-lt"/>
                          <a:ea typeface="+mn-ea"/>
                          <a:cs typeface="+mn-cs"/>
                        </a:rPr>
                        <a:t>	</a:t>
                      </a:r>
                    </a:p>
                  </a:txBody>
                  <a:tcPr marL="8404" marR="8404" marT="8404" marB="0" anchor="ctr">
                    <a:solidFill>
                      <a:schemeClr val="bg2">
                        <a:lumMod val="20000"/>
                        <a:lumOff val="80000"/>
                      </a:schemeClr>
                    </a:solidFill>
                  </a:tcPr>
                </a:tc>
                <a:tc>
                  <a:txBody>
                    <a:bodyPr/>
                    <a:lstStyle/>
                    <a:p>
                      <a:pPr algn="l" fontAlgn="ctr">
                        <a:lnSpc>
                          <a:spcPts val="1000"/>
                        </a:lnSpc>
                      </a:pPr>
                      <a:r>
                        <a:rPr lang="en-US" sz="1050" b="0" i="0" u="none" strike="noStrike" dirty="0">
                          <a:solidFill>
                            <a:srgbClr val="000000"/>
                          </a:solidFill>
                          <a:effectLst/>
                          <a:latin typeface="+mn-lt"/>
                        </a:rPr>
                        <a:t>Paul Escher</a:t>
                      </a:r>
                    </a:p>
                  </a:txBody>
                  <a:tcPr marL="8404" marR="8404" marT="8404" marB="0" anchor="ctr">
                    <a:solidFill>
                      <a:schemeClr val="bg2">
                        <a:lumMod val="20000"/>
                        <a:lumOff val="80000"/>
                      </a:schemeClr>
                    </a:solidFill>
                  </a:tcPr>
                </a:tc>
                <a:extLst>
                  <a:ext uri="{0D108BD9-81ED-4DB2-BD59-A6C34878D82A}">
                    <a16:rowId xmlns:a16="http://schemas.microsoft.com/office/drawing/2014/main" val="293383913"/>
                  </a:ext>
                </a:extLst>
              </a:tr>
              <a:tr h="388868">
                <a:tc>
                  <a:txBody>
                    <a:bodyPr/>
                    <a:lstStyle/>
                    <a:p>
                      <a:pPr algn="l" fontAlgn="ctr">
                        <a:lnSpc>
                          <a:spcPts val="1000"/>
                        </a:lnSpc>
                      </a:pPr>
                      <a:r>
                        <a:rPr lang="en-US" sz="1050" u="none" strike="noStrike" dirty="0">
                          <a:effectLst/>
                          <a:latin typeface="+mn-lt"/>
                        </a:rPr>
                        <a:t>10:30 AM</a:t>
                      </a: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tc>
                  <a:txBody>
                    <a:bodyPr/>
                    <a:lstStyle/>
                    <a:p>
                      <a:pPr>
                        <a:lnSpc>
                          <a:spcPts val="1000"/>
                        </a:lnSpc>
                        <a:spcBef>
                          <a:spcPts val="600"/>
                        </a:spcBef>
                      </a:pPr>
                      <a:br>
                        <a:rPr lang="en-US" sz="1050" dirty="0">
                          <a:latin typeface="+mn-lt"/>
                          <a:cs typeface="Arial" panose="020B0604020202020204" pitchFamily="34" charset="0"/>
                        </a:rPr>
                      </a:br>
                      <a:r>
                        <a:rPr lang="en-US" sz="1050" dirty="0">
                          <a:latin typeface="+mn-lt"/>
                          <a:cs typeface="Arial" panose="020B0604020202020204" pitchFamily="34" charset="0"/>
                        </a:rPr>
                        <a:t>Successful Septoplasty</a:t>
                      </a:r>
                      <a:br>
                        <a:rPr lang="en-US" sz="1050" dirty="0">
                          <a:latin typeface="+mn-lt"/>
                          <a:cs typeface="Arial" panose="020B0604020202020204" pitchFamily="34" charset="0"/>
                        </a:rPr>
                      </a:br>
                      <a:endParaRPr lang="en-US" sz="1050" dirty="0">
                        <a:latin typeface="+mn-lt"/>
                        <a:cs typeface="Arial" panose="020B0604020202020204" pitchFamily="34" charset="0"/>
                      </a:endParaRPr>
                    </a:p>
                  </a:txBody>
                  <a:tcPr marL="8404" marR="8404" marT="8404" marB="0" anchor="ctr">
                    <a:solidFill>
                      <a:schemeClr val="bg2">
                        <a:lumMod val="20000"/>
                        <a:lumOff val="80000"/>
                      </a:schemeClr>
                    </a:solidFill>
                  </a:tcPr>
                </a:tc>
                <a:tc>
                  <a:txBody>
                    <a:bodyPr/>
                    <a:lstStyle/>
                    <a:p>
                      <a:pPr algn="l" fontAlgn="ctr">
                        <a:lnSpc>
                          <a:spcPts val="1000"/>
                        </a:lnSpc>
                      </a:pPr>
                      <a:r>
                        <a:rPr lang="en-US" sz="1050" b="0" i="0" u="none" strike="noStrike" dirty="0">
                          <a:solidFill>
                            <a:srgbClr val="000000"/>
                          </a:solidFill>
                          <a:effectLst/>
                          <a:latin typeface="+mn-lt"/>
                        </a:rPr>
                        <a:t>Scott Owen</a:t>
                      </a:r>
                    </a:p>
                  </a:txBody>
                  <a:tcPr marL="8404" marR="8404" marT="8404" marB="0" anchor="ctr">
                    <a:solidFill>
                      <a:schemeClr val="bg2">
                        <a:lumMod val="20000"/>
                        <a:lumOff val="80000"/>
                      </a:schemeClr>
                    </a:solidFill>
                  </a:tcPr>
                </a:tc>
                <a:extLst>
                  <a:ext uri="{0D108BD9-81ED-4DB2-BD59-A6C34878D82A}">
                    <a16:rowId xmlns:a16="http://schemas.microsoft.com/office/drawing/2014/main" val="2050260656"/>
                  </a:ext>
                </a:extLst>
              </a:tr>
              <a:tr h="389983">
                <a:tc>
                  <a:txBody>
                    <a:bodyPr/>
                    <a:lstStyle/>
                    <a:p>
                      <a:pPr algn="l" fontAlgn="ctr">
                        <a:lnSpc>
                          <a:spcPts val="1000"/>
                        </a:lnSpc>
                      </a:pPr>
                      <a:r>
                        <a:rPr lang="en-US" sz="1050" b="0" i="0" u="none" strike="noStrike" dirty="0">
                          <a:solidFill>
                            <a:srgbClr val="000000"/>
                          </a:solidFill>
                          <a:effectLst/>
                          <a:latin typeface="+mn-lt"/>
                        </a:rPr>
                        <a:t>10:50 AM</a:t>
                      </a:r>
                    </a:p>
                  </a:txBody>
                  <a:tcPr marL="8404" marR="8404" marT="8404" marB="0" anchor="ctr">
                    <a:solidFill>
                      <a:schemeClr val="bg2">
                        <a:lumMod val="20000"/>
                        <a:lumOff val="80000"/>
                      </a:schemeClr>
                    </a:solidFill>
                  </a:tcPr>
                </a:tc>
                <a:tc>
                  <a:txBody>
                    <a:bodyPr/>
                    <a:lstStyle/>
                    <a:p>
                      <a:pPr>
                        <a:lnSpc>
                          <a:spcPts val="1000"/>
                        </a:lnSpc>
                      </a:pPr>
                      <a:br>
                        <a:rPr lang="en-US" sz="1050" dirty="0">
                          <a:latin typeface="+mn-lt"/>
                          <a:cs typeface="Arial" panose="020B0604020202020204" pitchFamily="34" charset="0"/>
                        </a:rPr>
                      </a:br>
                      <a:r>
                        <a:rPr lang="en-US" sz="1050" dirty="0">
                          <a:latin typeface="+mn-lt"/>
                          <a:cs typeface="Arial" panose="020B0604020202020204" pitchFamily="34" charset="0"/>
                        </a:rPr>
                        <a:t>In Office Procedures</a:t>
                      </a:r>
                    </a:p>
                    <a:p>
                      <a:pPr>
                        <a:lnSpc>
                          <a:spcPts val="1000"/>
                        </a:lnSpc>
                      </a:pPr>
                      <a:endParaRPr lang="en-US" sz="1050" dirty="0">
                        <a:latin typeface="+mn-lt"/>
                        <a:cs typeface="Arial" panose="020B0604020202020204" pitchFamily="34" charset="0"/>
                      </a:endParaRPr>
                    </a:p>
                  </a:txBody>
                  <a:tcPr marL="9525" marR="9525" marT="9525" marB="0" anchor="ctr">
                    <a:solidFill>
                      <a:schemeClr val="bg2">
                        <a:lumMod val="20000"/>
                        <a:lumOff val="80000"/>
                      </a:schemeClr>
                    </a:solidFill>
                  </a:tcPr>
                </a:tc>
                <a:tc>
                  <a:txBody>
                    <a:bodyPr/>
                    <a:lstStyle/>
                    <a:p>
                      <a:pPr algn="l" fontAlgn="ctr">
                        <a:lnSpc>
                          <a:spcPts val="1000"/>
                        </a:lnSpc>
                      </a:pPr>
                      <a:r>
                        <a:rPr lang="en-US" sz="1050" b="0" i="0" u="none" strike="noStrike" dirty="0">
                          <a:solidFill>
                            <a:srgbClr val="000000"/>
                          </a:solidFill>
                          <a:effectLst/>
                          <a:latin typeface="+mn-lt"/>
                        </a:rPr>
                        <a:t>Dean Lyons</a:t>
                      </a:r>
                    </a:p>
                  </a:txBody>
                  <a:tcPr marL="8404" marR="8404" marT="8404" marB="0" anchor="ctr">
                    <a:solidFill>
                      <a:schemeClr val="bg2">
                        <a:lumMod val="20000"/>
                        <a:lumOff val="80000"/>
                      </a:schemeClr>
                    </a:solidFill>
                  </a:tcPr>
                </a:tc>
                <a:extLst>
                  <a:ext uri="{0D108BD9-81ED-4DB2-BD59-A6C34878D82A}">
                    <a16:rowId xmlns:a16="http://schemas.microsoft.com/office/drawing/2014/main" val="337118464"/>
                  </a:ext>
                </a:extLst>
              </a:tr>
              <a:tr h="389983">
                <a:tc>
                  <a:txBody>
                    <a:bodyPr/>
                    <a:lstStyle/>
                    <a:p>
                      <a:pPr algn="l" fontAlgn="ctr">
                        <a:lnSpc>
                          <a:spcPts val="1000"/>
                        </a:lnSpc>
                      </a:pPr>
                      <a:r>
                        <a:rPr lang="en-US" sz="1050" b="0" i="0" u="none" strike="noStrike" dirty="0">
                          <a:solidFill>
                            <a:srgbClr val="000000"/>
                          </a:solidFill>
                          <a:effectLst/>
                          <a:latin typeface="+mn-lt"/>
                        </a:rPr>
                        <a:t>11:10 AM</a:t>
                      </a:r>
                    </a:p>
                  </a:txBody>
                  <a:tcPr marL="8404" marR="8404" marT="8404" marB="0" anchor="ctr">
                    <a:solidFill>
                      <a:schemeClr val="bg2">
                        <a:lumMod val="20000"/>
                        <a:lumOff val="80000"/>
                      </a:schemeClr>
                    </a:solidFill>
                  </a:tcPr>
                </a:tc>
                <a:tc>
                  <a:txBody>
                    <a:bodyPr/>
                    <a:lstStyle/>
                    <a:p>
                      <a:pPr>
                        <a:lnSpc>
                          <a:spcPts val="1000"/>
                        </a:lnSpc>
                      </a:pPr>
                      <a:br>
                        <a:rPr lang="en-US" sz="1050" dirty="0">
                          <a:latin typeface="+mn-lt"/>
                          <a:cs typeface="Arial" panose="020B0604020202020204" pitchFamily="34" charset="0"/>
                        </a:rPr>
                      </a:br>
                      <a:r>
                        <a:rPr lang="en-US" sz="1050" dirty="0">
                          <a:latin typeface="+mn-lt"/>
                          <a:cs typeface="Arial" panose="020B0604020202020204" pitchFamily="34" charset="0"/>
                        </a:rPr>
                        <a:t>Break</a:t>
                      </a:r>
                    </a:p>
                    <a:p>
                      <a:pPr>
                        <a:lnSpc>
                          <a:spcPts val="1000"/>
                        </a:lnSpc>
                      </a:pPr>
                      <a:endParaRPr lang="en-US" sz="1050" dirty="0">
                        <a:latin typeface="+mn-lt"/>
                        <a:cs typeface="Arial" panose="020B0604020202020204" pitchFamily="34" charset="0"/>
                      </a:endParaRPr>
                    </a:p>
                  </a:txBody>
                  <a:tcPr marL="9525" marR="9525" marT="9525" marB="0" anchor="ctr">
                    <a:solidFill>
                      <a:schemeClr val="bg2">
                        <a:lumMod val="20000"/>
                        <a:lumOff val="80000"/>
                      </a:schemeClr>
                    </a:solidFill>
                  </a:tcPr>
                </a:tc>
                <a:tc>
                  <a:txBody>
                    <a:bodyPr/>
                    <a:lstStyle/>
                    <a:p>
                      <a:pPr algn="l" fontAlgn="ctr">
                        <a:lnSpc>
                          <a:spcPts val="1000"/>
                        </a:lnSpc>
                      </a:pP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extLst>
                  <a:ext uri="{0D108BD9-81ED-4DB2-BD59-A6C34878D82A}">
                    <a16:rowId xmlns:a16="http://schemas.microsoft.com/office/drawing/2014/main" val="802324834"/>
                  </a:ext>
                </a:extLst>
              </a:tr>
              <a:tr h="388868">
                <a:tc>
                  <a:txBody>
                    <a:bodyPr/>
                    <a:lstStyle/>
                    <a:p>
                      <a:pPr marL="0" marR="0" lvl="0" indent="0" algn="l" defTabSz="514429" rtl="0" eaLnBrk="1" fontAlgn="ctr" latinLnBrk="0" hangingPunct="1">
                        <a:lnSpc>
                          <a:spcPts val="1000"/>
                        </a:lnSpc>
                        <a:spcBef>
                          <a:spcPts val="0"/>
                        </a:spcBef>
                        <a:spcAft>
                          <a:spcPts val="0"/>
                        </a:spcAft>
                        <a:buClrTx/>
                        <a:buSzTx/>
                        <a:buFontTx/>
                        <a:buNone/>
                        <a:tabLst/>
                        <a:defRPr/>
                      </a:pPr>
                      <a:r>
                        <a:rPr lang="en-US" sz="1050" u="none" strike="noStrike" dirty="0">
                          <a:effectLst/>
                          <a:latin typeface="+mn-lt"/>
                        </a:rPr>
                        <a:t>11:30 AM</a:t>
                      </a: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tc>
                  <a:txBody>
                    <a:bodyPr/>
                    <a:lstStyle/>
                    <a:p>
                      <a:pPr>
                        <a:lnSpc>
                          <a:spcPts val="1000"/>
                        </a:lnSpc>
                      </a:pPr>
                      <a:br>
                        <a:rPr lang="en-US" sz="1050" dirty="0">
                          <a:latin typeface="+mn-lt"/>
                          <a:cs typeface="Arial" panose="020B0604020202020204" pitchFamily="34" charset="0"/>
                        </a:rPr>
                      </a:br>
                      <a:r>
                        <a:rPr lang="en-US" sz="1050" dirty="0">
                          <a:latin typeface="+mn-lt"/>
                          <a:cs typeface="Arial" panose="020B0604020202020204" pitchFamily="34" charset="0"/>
                        </a:rPr>
                        <a:t>Inferior Turbinate Surgery</a:t>
                      </a:r>
                    </a:p>
                    <a:p>
                      <a:pPr>
                        <a:lnSpc>
                          <a:spcPts val="1000"/>
                        </a:lnSpc>
                      </a:pPr>
                      <a:endParaRPr lang="en-US" sz="1050" dirty="0">
                        <a:latin typeface="+mn-lt"/>
                        <a:cs typeface="Arial" panose="020B0604020202020204" pitchFamily="34" charset="0"/>
                      </a:endParaRPr>
                    </a:p>
                  </a:txBody>
                  <a:tcPr marL="8404" marR="8404" marT="8404" marB="0" anchor="ctr">
                    <a:solidFill>
                      <a:schemeClr val="bg2">
                        <a:lumMod val="20000"/>
                        <a:lumOff val="80000"/>
                      </a:schemeClr>
                    </a:solidFill>
                  </a:tcPr>
                </a:tc>
                <a:tc>
                  <a:txBody>
                    <a:bodyPr/>
                    <a:lstStyle/>
                    <a:p>
                      <a:pPr algn="l" fontAlgn="ctr">
                        <a:lnSpc>
                          <a:spcPts val="1000"/>
                        </a:lnSpc>
                      </a:pPr>
                      <a:r>
                        <a:rPr lang="en-US" sz="1050" b="0" i="0" u="none" strike="noStrike" dirty="0">
                          <a:solidFill>
                            <a:srgbClr val="000000"/>
                          </a:solidFill>
                          <a:effectLst/>
                          <a:latin typeface="+mn-lt"/>
                        </a:rPr>
                        <a:t>Brian Andrews</a:t>
                      </a:r>
                    </a:p>
                  </a:txBody>
                  <a:tcPr marL="8404" marR="8404" marT="8404" marB="0" anchor="ctr">
                    <a:solidFill>
                      <a:schemeClr val="bg2">
                        <a:lumMod val="20000"/>
                        <a:lumOff val="80000"/>
                      </a:schemeClr>
                    </a:solidFill>
                  </a:tcPr>
                </a:tc>
                <a:extLst>
                  <a:ext uri="{0D108BD9-81ED-4DB2-BD59-A6C34878D82A}">
                    <a16:rowId xmlns:a16="http://schemas.microsoft.com/office/drawing/2014/main" val="3247136241"/>
                  </a:ext>
                </a:extLst>
              </a:tr>
              <a:tr h="269189">
                <a:tc>
                  <a:txBody>
                    <a:bodyPr/>
                    <a:lstStyle/>
                    <a:p>
                      <a:pPr algn="l" fontAlgn="ctr">
                        <a:lnSpc>
                          <a:spcPts val="1000"/>
                        </a:lnSpc>
                      </a:pPr>
                      <a:r>
                        <a:rPr lang="en-US" sz="1050" u="none" strike="noStrike" dirty="0">
                          <a:effectLst/>
                          <a:latin typeface="+mn-lt"/>
                        </a:rPr>
                        <a:t>11:50 AM</a:t>
                      </a: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tc>
                  <a:txBody>
                    <a:bodyPr/>
                    <a:lstStyle/>
                    <a:p>
                      <a:pPr algn="l" fontAlgn="ctr">
                        <a:lnSpc>
                          <a:spcPts val="1000"/>
                        </a:lnSpc>
                      </a:pPr>
                      <a:r>
                        <a:rPr lang="en-US" sz="1050" b="0" i="0" u="none" strike="noStrike" dirty="0">
                          <a:solidFill>
                            <a:srgbClr val="000000"/>
                          </a:solidFill>
                          <a:effectLst/>
                          <a:latin typeface="+mn-lt"/>
                        </a:rPr>
                        <a:t>The Otolaryngologist and the Orbit</a:t>
                      </a:r>
                    </a:p>
                  </a:txBody>
                  <a:tcPr marL="8404" marR="8404" marT="8404" marB="0" anchor="ctr">
                    <a:solidFill>
                      <a:schemeClr val="bg2">
                        <a:lumMod val="20000"/>
                        <a:lumOff val="80000"/>
                      </a:schemeClr>
                    </a:solidFill>
                  </a:tcPr>
                </a:tc>
                <a:tc>
                  <a:txBody>
                    <a:bodyPr/>
                    <a:lstStyle/>
                    <a:p>
                      <a:pPr algn="l" fontAlgn="ctr">
                        <a:lnSpc>
                          <a:spcPts val="1000"/>
                        </a:lnSpc>
                      </a:pPr>
                      <a:r>
                        <a:rPr lang="en-US" sz="1050" b="0" i="0" u="none" strike="noStrike" dirty="0">
                          <a:solidFill>
                            <a:srgbClr val="000000"/>
                          </a:solidFill>
                          <a:effectLst/>
                          <a:latin typeface="+mn-lt"/>
                          <a:ea typeface="Roboto" panose="02000000000000000000" pitchFamily="2" charset="0"/>
                        </a:rPr>
                        <a:t>Erin Shriver</a:t>
                      </a:r>
                      <a:br>
                        <a:rPr lang="en-US" sz="1050" b="0" i="0" u="none" strike="noStrike" dirty="0">
                          <a:solidFill>
                            <a:srgbClr val="000000"/>
                          </a:solidFill>
                          <a:effectLst/>
                          <a:latin typeface="+mn-lt"/>
                          <a:ea typeface="Roboto" panose="02000000000000000000" pitchFamily="2" charset="0"/>
                        </a:rPr>
                      </a:br>
                      <a:r>
                        <a:rPr lang="en-US" sz="1050" b="0" i="0" u="none" strike="noStrike" dirty="0">
                          <a:solidFill>
                            <a:srgbClr val="000000"/>
                          </a:solidFill>
                          <a:effectLst/>
                          <a:latin typeface="+mn-lt"/>
                          <a:ea typeface="Roboto" panose="02000000000000000000" pitchFamily="2" charset="0"/>
                        </a:rPr>
                        <a:t>Chau Pham</a:t>
                      </a:r>
                    </a:p>
                  </a:txBody>
                  <a:tcPr marL="8404" marR="8404" marT="8404" marB="0" anchor="ctr">
                    <a:solidFill>
                      <a:schemeClr val="bg2">
                        <a:lumMod val="20000"/>
                        <a:lumOff val="80000"/>
                      </a:schemeClr>
                    </a:solidFill>
                  </a:tcPr>
                </a:tc>
                <a:extLst>
                  <a:ext uri="{0D108BD9-81ED-4DB2-BD59-A6C34878D82A}">
                    <a16:rowId xmlns:a16="http://schemas.microsoft.com/office/drawing/2014/main" val="2150351167"/>
                  </a:ext>
                </a:extLst>
              </a:tr>
              <a:tr h="521809">
                <a:tc>
                  <a:txBody>
                    <a:bodyPr/>
                    <a:lstStyle/>
                    <a:p>
                      <a:pPr marL="0" marR="0" lvl="0" indent="0" algn="l" defTabSz="514429" rtl="0" eaLnBrk="1" fontAlgn="ctr" latinLnBrk="0" hangingPunct="1">
                        <a:lnSpc>
                          <a:spcPts val="1000"/>
                        </a:lnSpc>
                        <a:spcBef>
                          <a:spcPts val="0"/>
                        </a:spcBef>
                        <a:spcAft>
                          <a:spcPts val="0"/>
                        </a:spcAft>
                        <a:buClrTx/>
                        <a:buSzTx/>
                        <a:buFontTx/>
                        <a:buNone/>
                        <a:tabLst/>
                        <a:defRPr/>
                      </a:pPr>
                      <a:r>
                        <a:rPr lang="en-US" sz="1050" b="0" i="0" u="none" strike="noStrike" dirty="0">
                          <a:solidFill>
                            <a:srgbClr val="000000"/>
                          </a:solidFill>
                          <a:effectLst/>
                          <a:latin typeface="+mn-lt"/>
                        </a:rPr>
                        <a:t>12:30 PM</a:t>
                      </a:r>
                    </a:p>
                    <a:p>
                      <a:pPr algn="l" fontAlgn="ctr">
                        <a:lnSpc>
                          <a:spcPts val="1000"/>
                        </a:lnSpc>
                      </a:pP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tc>
                  <a:txBody>
                    <a:bodyPr/>
                    <a:lstStyle/>
                    <a:p>
                      <a:pPr marL="0" marR="0" lvl="0" indent="0" algn="l" defTabSz="514429" rtl="0" eaLnBrk="1" fontAlgn="ctr" latinLnBrk="0" hangingPunct="1">
                        <a:lnSpc>
                          <a:spcPts val="1000"/>
                        </a:lnSpc>
                        <a:spcBef>
                          <a:spcPts val="0"/>
                        </a:spcBef>
                        <a:spcAft>
                          <a:spcPts val="0"/>
                        </a:spcAft>
                        <a:buClrTx/>
                        <a:buSzTx/>
                        <a:buFontTx/>
                        <a:buNone/>
                        <a:tabLst/>
                        <a:defRPr/>
                      </a:pPr>
                      <a:br>
                        <a:rPr lang="en-US" sz="1050" b="0" i="0" u="none" strike="noStrike" kern="1200" dirty="0">
                          <a:solidFill>
                            <a:srgbClr val="000000"/>
                          </a:solidFill>
                          <a:effectLst/>
                          <a:latin typeface="+mn-lt"/>
                          <a:ea typeface="+mn-ea"/>
                          <a:cs typeface="+mn-cs"/>
                        </a:rPr>
                      </a:br>
                      <a:r>
                        <a:rPr lang="en-US" sz="1050" b="0" i="0" u="none" strike="noStrike" kern="1200" dirty="0">
                          <a:solidFill>
                            <a:srgbClr val="000000"/>
                          </a:solidFill>
                          <a:effectLst/>
                          <a:latin typeface="+mn-lt"/>
                          <a:ea typeface="+mn-ea"/>
                          <a:cs typeface="+mn-cs"/>
                        </a:rPr>
                        <a:t>Endoscopic Management of Sino- Nasal Tumors</a:t>
                      </a:r>
                      <a:br>
                        <a:rPr lang="en-US" sz="1050" b="0" i="0" u="none" strike="noStrike" kern="1200" dirty="0">
                          <a:solidFill>
                            <a:srgbClr val="000000"/>
                          </a:solidFill>
                          <a:effectLst/>
                          <a:latin typeface="+mn-lt"/>
                          <a:ea typeface="+mn-ea"/>
                          <a:cs typeface="+mn-cs"/>
                        </a:rPr>
                      </a:br>
                      <a:endParaRPr lang="en-US" sz="1050" b="0" i="0" u="none" strike="noStrike" kern="1200" dirty="0">
                        <a:solidFill>
                          <a:srgbClr val="000000"/>
                        </a:solidFill>
                        <a:effectLst/>
                        <a:latin typeface="+mn-lt"/>
                        <a:ea typeface="+mn-ea"/>
                        <a:cs typeface="+mn-cs"/>
                      </a:endParaRPr>
                    </a:p>
                  </a:txBody>
                  <a:tcPr marL="8404" marR="8404" marT="8404" marB="0" anchor="ctr">
                    <a:solidFill>
                      <a:schemeClr val="bg2">
                        <a:lumMod val="20000"/>
                        <a:lumOff val="80000"/>
                      </a:schemeClr>
                    </a:solidFill>
                  </a:tcPr>
                </a:tc>
                <a:tc>
                  <a:txBody>
                    <a:bodyPr/>
                    <a:lstStyle/>
                    <a:p>
                      <a:pPr marL="0" marR="0" lvl="0" indent="0" algn="l" defTabSz="514429" rtl="0" eaLnBrk="1" fontAlgn="ctr" latinLnBrk="0" hangingPunct="1">
                        <a:lnSpc>
                          <a:spcPts val="1000"/>
                        </a:lnSpc>
                        <a:spcBef>
                          <a:spcPts val="0"/>
                        </a:spcBef>
                        <a:spcAft>
                          <a:spcPts val="0"/>
                        </a:spcAft>
                        <a:buClrTx/>
                        <a:buSzTx/>
                        <a:buFontTx/>
                        <a:buNone/>
                        <a:tabLst/>
                        <a:defRPr/>
                      </a:pPr>
                      <a:r>
                        <a:rPr lang="en-US" sz="1050" b="0" i="0" u="none" strike="noStrike" dirty="0">
                          <a:solidFill>
                            <a:srgbClr val="000000"/>
                          </a:solidFill>
                          <a:effectLst/>
                          <a:latin typeface="+mn-lt"/>
                        </a:rPr>
                        <a:t>Hans Rudolf Briner</a:t>
                      </a:r>
                    </a:p>
                    <a:p>
                      <a:pPr algn="l" fontAlgn="ctr">
                        <a:lnSpc>
                          <a:spcPts val="1000"/>
                        </a:lnSpc>
                      </a:pP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extLst>
                  <a:ext uri="{0D108BD9-81ED-4DB2-BD59-A6C34878D82A}">
                    <a16:rowId xmlns:a16="http://schemas.microsoft.com/office/drawing/2014/main" val="2187869440"/>
                  </a:ext>
                </a:extLst>
              </a:tr>
              <a:tr h="395499">
                <a:tc>
                  <a:txBody>
                    <a:bodyPr/>
                    <a:lstStyle/>
                    <a:p>
                      <a:pPr algn="l" fontAlgn="ctr">
                        <a:lnSpc>
                          <a:spcPts val="1000"/>
                        </a:lnSpc>
                      </a:pPr>
                      <a:r>
                        <a:rPr lang="en-US" sz="1050" b="0" i="0" u="none" strike="noStrike" dirty="0">
                          <a:solidFill>
                            <a:srgbClr val="000000"/>
                          </a:solidFill>
                          <a:effectLst/>
                          <a:latin typeface="+mn-lt"/>
                        </a:rPr>
                        <a:t>1:00 PM</a:t>
                      </a:r>
                    </a:p>
                  </a:txBody>
                  <a:tcPr marL="8404" marR="8404" marT="8404" marB="0" anchor="ctr">
                    <a:solidFill>
                      <a:schemeClr val="bg2">
                        <a:lumMod val="20000"/>
                        <a:lumOff val="80000"/>
                      </a:schemeClr>
                    </a:solidFill>
                  </a:tcPr>
                </a:tc>
                <a:tc>
                  <a:txBody>
                    <a:bodyPr/>
                    <a:lstStyle/>
                    <a:p>
                      <a:pPr marL="0" marR="0" lvl="0" indent="0" algn="l" defTabSz="514429" rtl="0" eaLnBrk="1" fontAlgn="ctr" latinLnBrk="0" hangingPunct="1">
                        <a:lnSpc>
                          <a:spcPts val="1000"/>
                        </a:lnSpc>
                        <a:spcBef>
                          <a:spcPts val="0"/>
                        </a:spcBef>
                        <a:spcAft>
                          <a:spcPts val="0"/>
                        </a:spcAft>
                        <a:buClrTx/>
                        <a:buSzTx/>
                        <a:buFontTx/>
                        <a:buNone/>
                        <a:tabLst/>
                        <a:defRPr/>
                      </a:pPr>
                      <a:br>
                        <a:rPr lang="en-US" sz="1050" b="0" i="0" u="none" strike="noStrike" kern="1200" dirty="0">
                          <a:solidFill>
                            <a:srgbClr val="000000"/>
                          </a:solidFill>
                          <a:effectLst/>
                          <a:latin typeface="+mn-lt"/>
                          <a:ea typeface="+mn-ea"/>
                          <a:cs typeface="+mn-cs"/>
                        </a:rPr>
                      </a:br>
                      <a:r>
                        <a:rPr lang="en-US" sz="1050" b="0" i="0" u="none" strike="noStrike" kern="1200" dirty="0">
                          <a:solidFill>
                            <a:srgbClr val="000000"/>
                          </a:solidFill>
                          <a:effectLst/>
                          <a:latin typeface="+mn-lt"/>
                          <a:ea typeface="+mn-ea"/>
                          <a:cs typeface="+mn-cs"/>
                        </a:rPr>
                        <a:t>Lunch</a:t>
                      </a:r>
                      <a:br>
                        <a:rPr lang="en-US" sz="1050" b="0" i="0" u="none" strike="noStrike" kern="1200" dirty="0">
                          <a:solidFill>
                            <a:srgbClr val="000000"/>
                          </a:solidFill>
                          <a:effectLst/>
                          <a:latin typeface="+mn-lt"/>
                          <a:ea typeface="+mn-ea"/>
                          <a:cs typeface="+mn-cs"/>
                        </a:rPr>
                      </a:br>
                      <a:endParaRPr lang="en-US" sz="1050" b="0" i="0" u="none" strike="noStrike" kern="1200" dirty="0">
                        <a:solidFill>
                          <a:srgbClr val="000000"/>
                        </a:solidFill>
                        <a:effectLst/>
                        <a:latin typeface="+mn-lt"/>
                        <a:ea typeface="+mn-ea"/>
                        <a:cs typeface="+mn-cs"/>
                      </a:endParaRPr>
                    </a:p>
                  </a:txBody>
                  <a:tcPr marL="8404" marR="8404" marT="8404" marB="0" anchor="ctr">
                    <a:solidFill>
                      <a:schemeClr val="bg2">
                        <a:lumMod val="20000"/>
                        <a:lumOff val="80000"/>
                      </a:schemeClr>
                    </a:solidFill>
                  </a:tcPr>
                </a:tc>
                <a:tc>
                  <a:txBody>
                    <a:bodyPr/>
                    <a:lstStyle/>
                    <a:p>
                      <a:pPr algn="l" fontAlgn="ctr">
                        <a:lnSpc>
                          <a:spcPts val="1000"/>
                        </a:lnSpc>
                      </a:pP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extLst>
                  <a:ext uri="{0D108BD9-81ED-4DB2-BD59-A6C34878D82A}">
                    <a16:rowId xmlns:a16="http://schemas.microsoft.com/office/drawing/2014/main" val="2201236580"/>
                  </a:ext>
                </a:extLst>
              </a:tr>
              <a:tr h="269189">
                <a:tc>
                  <a:txBody>
                    <a:bodyPr/>
                    <a:lstStyle/>
                    <a:p>
                      <a:pPr marL="0" marR="0" lvl="0" indent="0" algn="l" defTabSz="514429" rtl="0" eaLnBrk="1" fontAlgn="ctr" latinLnBrk="0" hangingPunct="1">
                        <a:lnSpc>
                          <a:spcPts val="1000"/>
                        </a:lnSpc>
                        <a:spcBef>
                          <a:spcPts val="0"/>
                        </a:spcBef>
                        <a:spcAft>
                          <a:spcPts val="0"/>
                        </a:spcAft>
                        <a:buClrTx/>
                        <a:buSzTx/>
                        <a:buFontTx/>
                        <a:buNone/>
                        <a:tabLst/>
                        <a:defRPr/>
                      </a:pPr>
                      <a:r>
                        <a:rPr lang="en-US" sz="1050" b="0" i="0" u="none" strike="noStrike" dirty="0">
                          <a:solidFill>
                            <a:srgbClr val="000000"/>
                          </a:solidFill>
                          <a:effectLst/>
                          <a:latin typeface="+mn-lt"/>
                        </a:rPr>
                        <a:t>2:00 PM</a:t>
                      </a:r>
                    </a:p>
                    <a:p>
                      <a:pPr algn="l" fontAlgn="ctr">
                        <a:lnSpc>
                          <a:spcPts val="1000"/>
                        </a:lnSpc>
                      </a:pP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tc>
                  <a:txBody>
                    <a:bodyPr/>
                    <a:lstStyle/>
                    <a:p>
                      <a:pPr marL="0" marR="0" lvl="0" indent="0" algn="l" defTabSz="514429" rtl="0" eaLnBrk="1" fontAlgn="ctr" latinLnBrk="0" hangingPunct="1">
                        <a:lnSpc>
                          <a:spcPts val="1000"/>
                        </a:lnSpc>
                        <a:spcBef>
                          <a:spcPts val="0"/>
                        </a:spcBef>
                        <a:spcAft>
                          <a:spcPts val="0"/>
                        </a:spcAft>
                        <a:buClrTx/>
                        <a:buSzTx/>
                        <a:buFontTx/>
                        <a:buNone/>
                        <a:tabLst/>
                        <a:defRPr/>
                      </a:pPr>
                      <a:r>
                        <a:rPr lang="en-US" sz="1050" b="0" i="0" u="none" strike="noStrike" kern="1200" dirty="0">
                          <a:solidFill>
                            <a:srgbClr val="000000"/>
                          </a:solidFill>
                          <a:effectLst/>
                          <a:latin typeface="+mn-lt"/>
                          <a:ea typeface="+mn-ea"/>
                          <a:cs typeface="+mn-cs"/>
                        </a:rPr>
                        <a:t>Lab</a:t>
                      </a:r>
                    </a:p>
                    <a:p>
                      <a:pPr algn="l" fontAlgn="ctr">
                        <a:lnSpc>
                          <a:spcPts val="1000"/>
                        </a:lnSpc>
                      </a:pP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tc>
                  <a:txBody>
                    <a:bodyPr/>
                    <a:lstStyle/>
                    <a:p>
                      <a:pPr marL="0" marR="0" lvl="0" indent="0" algn="l" defTabSz="514429" rtl="0" eaLnBrk="1" fontAlgn="ctr" latinLnBrk="0" hangingPunct="1">
                        <a:lnSpc>
                          <a:spcPts val="1000"/>
                        </a:lnSpc>
                        <a:spcBef>
                          <a:spcPts val="0"/>
                        </a:spcBef>
                        <a:spcAft>
                          <a:spcPts val="0"/>
                        </a:spcAft>
                        <a:buClrTx/>
                        <a:buSzTx/>
                        <a:buFontTx/>
                        <a:buNone/>
                        <a:tabLst/>
                        <a:defRPr/>
                      </a:pPr>
                      <a:r>
                        <a:rPr lang="en-US" sz="1050" b="0" i="0" u="none" strike="noStrike" dirty="0">
                          <a:solidFill>
                            <a:srgbClr val="000000"/>
                          </a:solidFill>
                          <a:effectLst/>
                          <a:latin typeface="+mn-lt"/>
                        </a:rPr>
                        <a:t>Faculty</a:t>
                      </a:r>
                    </a:p>
                    <a:p>
                      <a:pPr marL="0" marR="0" lvl="0" indent="0" algn="l" defTabSz="514429" rtl="0" eaLnBrk="1" fontAlgn="ctr" latinLnBrk="0" hangingPunct="1">
                        <a:lnSpc>
                          <a:spcPts val="1000"/>
                        </a:lnSpc>
                        <a:spcBef>
                          <a:spcPts val="0"/>
                        </a:spcBef>
                        <a:spcAft>
                          <a:spcPts val="0"/>
                        </a:spcAft>
                        <a:buClrTx/>
                        <a:buSzTx/>
                        <a:buFontTx/>
                        <a:buNone/>
                        <a:tabLst/>
                        <a:defRPr/>
                      </a:pPr>
                      <a:endParaRPr lang="en-US" sz="1050" b="0" i="0" u="none" strike="noStrike" kern="1200" dirty="0">
                        <a:solidFill>
                          <a:srgbClr val="000000"/>
                        </a:solidFill>
                        <a:effectLst/>
                        <a:latin typeface="+mn-lt"/>
                        <a:ea typeface="+mn-ea"/>
                        <a:cs typeface="+mn-cs"/>
                      </a:endParaRPr>
                    </a:p>
                  </a:txBody>
                  <a:tcPr marL="8404" marR="8404" marT="8404" marB="0" anchor="ctr">
                    <a:solidFill>
                      <a:schemeClr val="bg2">
                        <a:lumMod val="20000"/>
                        <a:lumOff val="80000"/>
                      </a:schemeClr>
                    </a:solidFill>
                  </a:tcPr>
                </a:tc>
                <a:extLst>
                  <a:ext uri="{0D108BD9-81ED-4DB2-BD59-A6C34878D82A}">
                    <a16:rowId xmlns:a16="http://schemas.microsoft.com/office/drawing/2014/main" val="4266353318"/>
                  </a:ext>
                </a:extLst>
              </a:tr>
              <a:tr h="142879">
                <a:tc>
                  <a:txBody>
                    <a:bodyPr/>
                    <a:lstStyle/>
                    <a:p>
                      <a:pPr algn="l" fontAlgn="ctr">
                        <a:lnSpc>
                          <a:spcPts val="1000"/>
                        </a:lnSpc>
                      </a:pPr>
                      <a:r>
                        <a:rPr lang="en-US" sz="1050" b="0" i="0" u="none" strike="noStrike" dirty="0">
                          <a:solidFill>
                            <a:srgbClr val="000000"/>
                          </a:solidFill>
                          <a:effectLst/>
                          <a:latin typeface="+mn-lt"/>
                        </a:rPr>
                        <a:t>5:00 PM</a:t>
                      </a:r>
                    </a:p>
                  </a:txBody>
                  <a:tcPr marL="8404" marR="8404" marT="8404" marB="0" anchor="ctr">
                    <a:solidFill>
                      <a:schemeClr val="bg2">
                        <a:lumMod val="20000"/>
                        <a:lumOff val="80000"/>
                      </a:schemeClr>
                    </a:solidFill>
                  </a:tcPr>
                </a:tc>
                <a:tc>
                  <a:txBody>
                    <a:bodyPr/>
                    <a:lstStyle/>
                    <a:p>
                      <a:pPr marL="0" marR="0" lvl="0" indent="0" algn="l" defTabSz="514429" rtl="0" eaLnBrk="1" fontAlgn="ctr" latinLnBrk="0" hangingPunct="1">
                        <a:lnSpc>
                          <a:spcPts val="1000"/>
                        </a:lnSpc>
                        <a:spcBef>
                          <a:spcPts val="0"/>
                        </a:spcBef>
                        <a:spcAft>
                          <a:spcPts val="0"/>
                        </a:spcAft>
                        <a:buClrTx/>
                        <a:buSzTx/>
                        <a:buFontTx/>
                        <a:buNone/>
                        <a:tabLst/>
                        <a:defRPr/>
                      </a:pPr>
                      <a:r>
                        <a:rPr lang="en-US" sz="1050" b="0" i="0" u="none" strike="noStrike" kern="1200" dirty="0">
                          <a:solidFill>
                            <a:srgbClr val="000000"/>
                          </a:solidFill>
                          <a:effectLst/>
                          <a:latin typeface="+mn-lt"/>
                          <a:ea typeface="+mn-ea"/>
                          <a:cs typeface="+mn-cs"/>
                        </a:rPr>
                        <a:t>Adjourn</a:t>
                      </a:r>
                    </a:p>
                  </a:txBody>
                  <a:tcPr marL="8404" marR="8404" marT="8404" marB="0" anchor="ctr">
                    <a:solidFill>
                      <a:schemeClr val="bg2">
                        <a:lumMod val="20000"/>
                        <a:lumOff val="80000"/>
                      </a:schemeClr>
                    </a:solidFill>
                  </a:tcPr>
                </a:tc>
                <a:tc>
                  <a:txBody>
                    <a:bodyPr/>
                    <a:lstStyle/>
                    <a:p>
                      <a:pPr algn="l" fontAlgn="ctr">
                        <a:lnSpc>
                          <a:spcPts val="1000"/>
                        </a:lnSpc>
                      </a:pP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extLst>
                  <a:ext uri="{0D108BD9-81ED-4DB2-BD59-A6C34878D82A}">
                    <a16:rowId xmlns:a16="http://schemas.microsoft.com/office/drawing/2014/main" val="1649763839"/>
                  </a:ext>
                </a:extLst>
              </a:tr>
            </a:tbl>
          </a:graphicData>
        </a:graphic>
      </p:graphicFrame>
      <p:sp>
        <p:nvSpPr>
          <p:cNvPr id="33" name="TextBox 32">
            <a:extLst>
              <a:ext uri="{FF2B5EF4-FFF2-40B4-BE49-F238E27FC236}">
                <a16:creationId xmlns:a16="http://schemas.microsoft.com/office/drawing/2014/main" id="{A52C9B41-898C-4EE9-85B8-71B8701451CC}"/>
              </a:ext>
            </a:extLst>
          </p:cNvPr>
          <p:cNvSpPr txBox="1"/>
          <p:nvPr/>
        </p:nvSpPr>
        <p:spPr>
          <a:xfrm>
            <a:off x="3587314" y="3455953"/>
            <a:ext cx="2333269" cy="276999"/>
          </a:xfrm>
          <a:prstGeom prst="rect">
            <a:avLst/>
          </a:prstGeom>
          <a:noFill/>
        </p:spPr>
        <p:txBody>
          <a:bodyPr wrap="square">
            <a:spAutoFit/>
          </a:bodyPr>
          <a:lstStyle/>
          <a:p>
            <a:r>
              <a:rPr lang="en-US" sz="1200" b="1" dirty="0">
                <a:latin typeface="Roboto" panose="02000000000000000000" pitchFamily="2" charset="0"/>
                <a:ea typeface="Roboto" panose="02000000000000000000" pitchFamily="2" charset="0"/>
              </a:rPr>
              <a:t>Saturday   May 4</a:t>
            </a:r>
            <a:r>
              <a:rPr lang="en-US" sz="1200" b="1" baseline="30000" dirty="0">
                <a:latin typeface="Roboto" panose="02000000000000000000" pitchFamily="2" charset="0"/>
                <a:ea typeface="Roboto" panose="02000000000000000000" pitchFamily="2" charset="0"/>
              </a:rPr>
              <a:t>th</a:t>
            </a:r>
            <a:r>
              <a:rPr lang="en-US" sz="1200" b="1" dirty="0">
                <a:latin typeface="Roboto" panose="02000000000000000000" pitchFamily="2" charset="0"/>
                <a:ea typeface="Roboto" panose="02000000000000000000" pitchFamily="2" charset="0"/>
              </a:rPr>
              <a:t>, 2024</a:t>
            </a:r>
          </a:p>
        </p:txBody>
      </p:sp>
      <p:sp>
        <p:nvSpPr>
          <p:cNvPr id="29" name="Rectangle 28">
            <a:extLst>
              <a:ext uri="{FF2B5EF4-FFF2-40B4-BE49-F238E27FC236}">
                <a16:creationId xmlns:a16="http://schemas.microsoft.com/office/drawing/2014/main" id="{18660D6F-ED7A-4B5B-AA51-6BD6F4FCF8A7}"/>
              </a:ext>
            </a:extLst>
          </p:cNvPr>
          <p:cNvSpPr/>
          <p:nvPr/>
        </p:nvSpPr>
        <p:spPr>
          <a:xfrm rot="16200000">
            <a:off x="-1631973" y="5009988"/>
            <a:ext cx="7882524"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sp>
        <p:nvSpPr>
          <p:cNvPr id="3" name="Text Placeholder 11">
            <a:extLst>
              <a:ext uri="{FF2B5EF4-FFF2-40B4-BE49-F238E27FC236}">
                <a16:creationId xmlns:a16="http://schemas.microsoft.com/office/drawing/2014/main" id="{9AA7CF98-850C-0313-FBCD-E50F913AD5AE}"/>
              </a:ext>
            </a:extLst>
          </p:cNvPr>
          <p:cNvSpPr txBox="1">
            <a:spLocks/>
          </p:cNvSpPr>
          <p:nvPr/>
        </p:nvSpPr>
        <p:spPr>
          <a:xfrm>
            <a:off x="452355" y="4065629"/>
            <a:ext cx="1678081" cy="149043"/>
          </a:xfrm>
          <a:prstGeom prst="rect">
            <a:avLst/>
          </a:prstGeom>
        </p:spPr>
        <p:txBody>
          <a:bodyPr vert="horz" lIns="0" tIns="0" rIns="0" bIns="0" rtlCol="0">
            <a:noAutofit/>
          </a:bodyPr>
          <a:lstStyle>
            <a:lvl1pPr marL="0" marR="0" indent="0" algn="l" defTabSz="514429" rtl="0" eaLnBrk="1" fontAlgn="auto" latinLnBrk="0" hangingPunct="1">
              <a:lnSpc>
                <a:spcPct val="100000"/>
              </a:lnSpc>
              <a:spcBef>
                <a:spcPts val="563"/>
              </a:spcBef>
              <a:spcAft>
                <a:spcPts val="0"/>
              </a:spcAft>
              <a:buClrTx/>
              <a:buSzTx/>
              <a:buFont typeface="Arial" panose="020B0604020202020204" pitchFamily="34" charset="0"/>
              <a:buNone/>
              <a:tabLst/>
              <a:defRPr sz="1059"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257214" indent="0" algn="l" defTabSz="514429" rtl="0" eaLnBrk="1" latinLnBrk="0" hangingPunct="1">
              <a:lnSpc>
                <a:spcPct val="100000"/>
              </a:lnSpc>
              <a:spcBef>
                <a:spcPts val="281"/>
              </a:spcBef>
              <a:buFont typeface="Arial" panose="020B0604020202020204" pitchFamily="34" charset="0"/>
              <a:buNone/>
              <a:defRPr sz="794"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514429" indent="0" algn="l" defTabSz="514429" rtl="0" eaLnBrk="1" latinLnBrk="0" hangingPunct="1">
              <a:lnSpc>
                <a:spcPct val="100000"/>
              </a:lnSpc>
              <a:spcBef>
                <a:spcPts val="281"/>
              </a:spcBef>
              <a:buFont typeface="Arial" panose="020B0604020202020204" pitchFamily="34" charset="0"/>
              <a:buNone/>
              <a:defRPr sz="794"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771644" indent="0" algn="l" defTabSz="514429" rtl="0" eaLnBrk="1" latinLnBrk="0" hangingPunct="1">
              <a:lnSpc>
                <a:spcPct val="100000"/>
              </a:lnSpc>
              <a:spcBef>
                <a:spcPts val="281"/>
              </a:spcBef>
              <a:buFont typeface="Arial" panose="020B0604020202020204" pitchFamily="34" charset="0"/>
              <a:buNone/>
              <a:defRPr sz="794"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028858" indent="0" algn="l" defTabSz="514429" rtl="0" eaLnBrk="1" latinLnBrk="0" hangingPunct="1">
              <a:lnSpc>
                <a:spcPct val="100000"/>
              </a:lnSpc>
              <a:spcBef>
                <a:spcPts val="281"/>
              </a:spcBef>
              <a:buFont typeface="Arial" panose="020B0604020202020204" pitchFamily="34" charset="0"/>
              <a:buNone/>
              <a:defRPr sz="794"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414680" indent="-128607" algn="l" defTabSz="51442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894" indent="-128607" algn="l" defTabSz="51442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108" indent="-128607" algn="l" defTabSz="51442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322" indent="-128607" algn="l" defTabSz="51442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200" dirty="0"/>
              <a:t>Guest Speaker</a:t>
            </a:r>
          </a:p>
        </p:txBody>
      </p:sp>
      <p:sp>
        <p:nvSpPr>
          <p:cNvPr id="6" name="TextBox 5">
            <a:extLst>
              <a:ext uri="{FF2B5EF4-FFF2-40B4-BE49-F238E27FC236}">
                <a16:creationId xmlns:a16="http://schemas.microsoft.com/office/drawing/2014/main" id="{54D5DE9B-4FB4-572B-5EBF-1F07510CC260}"/>
              </a:ext>
            </a:extLst>
          </p:cNvPr>
          <p:cNvSpPr txBox="1"/>
          <p:nvPr/>
        </p:nvSpPr>
        <p:spPr>
          <a:xfrm>
            <a:off x="272601" y="4301103"/>
            <a:ext cx="2077813" cy="461665"/>
          </a:xfrm>
          <a:prstGeom prst="rect">
            <a:avLst/>
          </a:prstGeom>
          <a:noFill/>
        </p:spPr>
        <p:txBody>
          <a:bodyPr wrap="none" rtlCol="0">
            <a:spAutoFit/>
          </a:bodyPr>
          <a:lstStyle/>
          <a:p>
            <a:r>
              <a:rPr lang="en-US" sz="1200" dirty="0">
                <a:effectLst/>
                <a:latin typeface="Roboto" panose="02000000000000000000" pitchFamily="2" charset="0"/>
                <a:ea typeface="Roboto" panose="02000000000000000000" pitchFamily="2" charset="0"/>
                <a:cs typeface="Times New Roman" panose="02020603050405020304" pitchFamily="18" charset="0"/>
              </a:rPr>
              <a:t>Dr. med. Hans Rudolf Briner</a:t>
            </a:r>
            <a:br>
              <a:rPr lang="en-US" sz="1200" dirty="0">
                <a:effectLst/>
                <a:latin typeface="Roboto" panose="02000000000000000000" pitchFamily="2" charset="0"/>
                <a:ea typeface="Roboto" panose="02000000000000000000" pitchFamily="2" charset="0"/>
                <a:cs typeface="Times New Roman" panose="02020603050405020304" pitchFamily="18" charset="0"/>
              </a:rPr>
            </a:br>
            <a:r>
              <a:rPr lang="en-US" sz="1200" dirty="0">
                <a:effectLst/>
                <a:latin typeface="Roboto" panose="02000000000000000000" pitchFamily="2" charset="0"/>
                <a:ea typeface="Roboto" panose="02000000000000000000" pitchFamily="2" charset="0"/>
                <a:cs typeface="Times New Roman" panose="02020603050405020304" pitchFamily="18" charset="0"/>
              </a:rPr>
              <a:t> Zurich, Switzerland</a:t>
            </a:r>
            <a:endParaRPr lang="en-US" dirty="0"/>
          </a:p>
        </p:txBody>
      </p:sp>
      <p:graphicFrame>
        <p:nvGraphicFramePr>
          <p:cNvPr id="7" name="Table 6">
            <a:extLst>
              <a:ext uri="{FF2B5EF4-FFF2-40B4-BE49-F238E27FC236}">
                <a16:creationId xmlns:a16="http://schemas.microsoft.com/office/drawing/2014/main" id="{108E0518-8333-AB0C-E619-3927397A928F}"/>
              </a:ext>
            </a:extLst>
          </p:cNvPr>
          <p:cNvGraphicFramePr>
            <a:graphicFrameLocks noGrp="1"/>
          </p:cNvGraphicFramePr>
          <p:nvPr>
            <p:extLst>
              <p:ext uri="{D42A27DB-BD31-4B8C-83A1-F6EECF244321}">
                <p14:modId xmlns:p14="http://schemas.microsoft.com/office/powerpoint/2010/main" val="2258726354"/>
              </p:ext>
            </p:extLst>
          </p:nvPr>
        </p:nvGraphicFramePr>
        <p:xfrm>
          <a:off x="2397931" y="1091587"/>
          <a:ext cx="4366135" cy="2395202"/>
        </p:xfrm>
        <a:graphic>
          <a:graphicData uri="http://schemas.openxmlformats.org/drawingml/2006/table">
            <a:tbl>
              <a:tblPr>
                <a:tableStyleId>{5C22544A-7EE6-4342-B048-85BDC9FD1C3A}</a:tableStyleId>
              </a:tblPr>
              <a:tblGrid>
                <a:gridCol w="631166">
                  <a:extLst>
                    <a:ext uri="{9D8B030D-6E8A-4147-A177-3AD203B41FA5}">
                      <a16:colId xmlns:a16="http://schemas.microsoft.com/office/drawing/2014/main" val="1876550532"/>
                    </a:ext>
                  </a:extLst>
                </a:gridCol>
                <a:gridCol w="2531964">
                  <a:extLst>
                    <a:ext uri="{9D8B030D-6E8A-4147-A177-3AD203B41FA5}">
                      <a16:colId xmlns:a16="http://schemas.microsoft.com/office/drawing/2014/main" val="1275485506"/>
                    </a:ext>
                  </a:extLst>
                </a:gridCol>
                <a:gridCol w="1203005">
                  <a:extLst>
                    <a:ext uri="{9D8B030D-6E8A-4147-A177-3AD203B41FA5}">
                      <a16:colId xmlns:a16="http://schemas.microsoft.com/office/drawing/2014/main" val="2169381667"/>
                    </a:ext>
                  </a:extLst>
                </a:gridCol>
              </a:tblGrid>
              <a:tr h="0">
                <a:tc>
                  <a:txBody>
                    <a:bodyPr/>
                    <a:lstStyle/>
                    <a:p>
                      <a:pPr algn="l" fontAlgn="ctr">
                        <a:lnSpc>
                          <a:spcPts val="1000"/>
                        </a:lnSpc>
                      </a:pPr>
                      <a:r>
                        <a:rPr lang="en-US" sz="1050" u="none" strike="noStrike" dirty="0">
                          <a:effectLst/>
                          <a:latin typeface="+mn-lt"/>
                        </a:rPr>
                        <a:t>1:00 PM</a:t>
                      </a: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tc>
                  <a:txBody>
                    <a:bodyPr/>
                    <a:lstStyle/>
                    <a:p>
                      <a:pPr>
                        <a:lnSpc>
                          <a:spcPts val="1000"/>
                        </a:lnSpc>
                      </a:pPr>
                      <a:br>
                        <a:rPr lang="en-US" sz="1050" dirty="0">
                          <a:latin typeface="+mn-lt"/>
                          <a:cs typeface="Arial" panose="020B0604020202020204" pitchFamily="34" charset="0"/>
                        </a:rPr>
                      </a:br>
                      <a:r>
                        <a:rPr lang="en-US" sz="1050" dirty="0">
                          <a:latin typeface="+mn-lt"/>
                          <a:cs typeface="Arial" panose="020B0604020202020204" pitchFamily="34" charset="0"/>
                        </a:rPr>
                        <a:t>Lab</a:t>
                      </a:r>
                    </a:p>
                    <a:p>
                      <a:pPr>
                        <a:lnSpc>
                          <a:spcPts val="1000"/>
                        </a:lnSpc>
                      </a:pPr>
                      <a:endParaRPr lang="en-US" sz="1050" dirty="0">
                        <a:latin typeface="+mn-lt"/>
                        <a:cs typeface="Arial" panose="020B0604020202020204" pitchFamily="34" charset="0"/>
                      </a:endParaRPr>
                    </a:p>
                  </a:txBody>
                  <a:tcPr marL="8404" marR="8404" marT="8404" marB="0" anchor="ctr">
                    <a:solidFill>
                      <a:schemeClr val="bg2">
                        <a:lumMod val="20000"/>
                        <a:lumOff val="80000"/>
                      </a:schemeClr>
                    </a:solidFill>
                  </a:tcPr>
                </a:tc>
                <a:tc>
                  <a:txBody>
                    <a:bodyPr/>
                    <a:lstStyle/>
                    <a:p>
                      <a:pPr algn="l" fontAlgn="ctr"/>
                      <a:r>
                        <a:rPr lang="en-US" sz="1050" b="0" i="0" u="none" strike="noStrike" dirty="0">
                          <a:solidFill>
                            <a:srgbClr val="000000"/>
                          </a:solidFill>
                          <a:effectLst/>
                          <a:latin typeface="+mn-lt"/>
                        </a:rPr>
                        <a:t>Faculty</a:t>
                      </a:r>
                    </a:p>
                  </a:txBody>
                  <a:tcPr marL="8404" marR="8404" marT="8404" marB="0" anchor="ctr">
                    <a:solidFill>
                      <a:schemeClr val="bg2">
                        <a:lumMod val="20000"/>
                        <a:lumOff val="80000"/>
                      </a:schemeClr>
                    </a:solidFill>
                  </a:tcPr>
                </a:tc>
                <a:extLst>
                  <a:ext uri="{0D108BD9-81ED-4DB2-BD59-A6C34878D82A}">
                    <a16:rowId xmlns:a16="http://schemas.microsoft.com/office/drawing/2014/main" val="2262673156"/>
                  </a:ext>
                </a:extLst>
              </a:tr>
              <a:tr h="0">
                <a:tc>
                  <a:txBody>
                    <a:bodyPr/>
                    <a:lstStyle/>
                    <a:p>
                      <a:pPr algn="l" fontAlgn="ctr">
                        <a:lnSpc>
                          <a:spcPts val="1000"/>
                        </a:lnSpc>
                      </a:pPr>
                      <a:r>
                        <a:rPr lang="en-US" sz="1050" b="0" i="0" u="none" strike="noStrike" dirty="0">
                          <a:solidFill>
                            <a:srgbClr val="000000"/>
                          </a:solidFill>
                          <a:effectLst/>
                          <a:latin typeface="+mn-lt"/>
                        </a:rPr>
                        <a:t>4:30 PM</a:t>
                      </a:r>
                    </a:p>
                  </a:txBody>
                  <a:tcPr marL="8404" marR="8404" marT="8404" marB="0" anchor="ctr">
                    <a:solidFill>
                      <a:schemeClr val="bg2">
                        <a:lumMod val="20000"/>
                        <a:lumOff val="80000"/>
                      </a:schemeClr>
                    </a:solidFill>
                  </a:tcPr>
                </a:tc>
                <a:tc>
                  <a:txBody>
                    <a:bodyPr/>
                    <a:lstStyle/>
                    <a:p>
                      <a:pPr algn="l" fontAlgn="ctr">
                        <a:lnSpc>
                          <a:spcPts val="1000"/>
                        </a:lnSpc>
                      </a:pPr>
                      <a:br>
                        <a:rPr lang="en-US" sz="1050" b="0" i="0" u="none" strike="noStrike" kern="1200" dirty="0">
                          <a:solidFill>
                            <a:srgbClr val="000000"/>
                          </a:solidFill>
                          <a:effectLst/>
                          <a:latin typeface="+mn-lt"/>
                          <a:ea typeface="+mn-ea"/>
                          <a:cs typeface="+mn-cs"/>
                        </a:rPr>
                      </a:br>
                      <a:r>
                        <a:rPr lang="en-US" sz="1050" b="0" i="0" u="none" strike="noStrike" kern="1200" dirty="0">
                          <a:solidFill>
                            <a:srgbClr val="000000"/>
                          </a:solidFill>
                          <a:effectLst/>
                          <a:latin typeface="+mn-lt"/>
                          <a:ea typeface="+mn-ea"/>
                          <a:cs typeface="+mn-cs"/>
                        </a:rPr>
                        <a:t>Break </a:t>
                      </a:r>
                    </a:p>
                    <a:p>
                      <a:pPr algn="l" fontAlgn="ctr">
                        <a:lnSpc>
                          <a:spcPts val="1000"/>
                        </a:lnSpc>
                      </a:pPr>
                      <a:endParaRPr lang="en-US" sz="1050" b="0" i="0" u="none" strike="noStrike" kern="1200" dirty="0">
                        <a:solidFill>
                          <a:srgbClr val="000000"/>
                        </a:solidFill>
                        <a:effectLst/>
                        <a:latin typeface="+mn-lt"/>
                        <a:ea typeface="+mn-ea"/>
                        <a:cs typeface="+mn-cs"/>
                      </a:endParaRPr>
                    </a:p>
                  </a:txBody>
                  <a:tcPr marL="9525" marR="9525" marT="9525" marB="0" anchor="ctr">
                    <a:solidFill>
                      <a:schemeClr val="bg2">
                        <a:lumMod val="20000"/>
                        <a:lumOff val="80000"/>
                      </a:schemeClr>
                    </a:solidFill>
                  </a:tcPr>
                </a:tc>
                <a:tc>
                  <a:txBody>
                    <a:bodyPr/>
                    <a:lstStyle/>
                    <a:p>
                      <a:pPr algn="l" fontAlgn="ct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extLst>
                  <a:ext uri="{0D108BD9-81ED-4DB2-BD59-A6C34878D82A}">
                    <a16:rowId xmlns:a16="http://schemas.microsoft.com/office/drawing/2014/main" val="333913965"/>
                  </a:ext>
                </a:extLst>
              </a:tr>
              <a:tr h="0">
                <a:tc>
                  <a:txBody>
                    <a:bodyPr/>
                    <a:lstStyle/>
                    <a:p>
                      <a:pPr algn="l" fontAlgn="ctr">
                        <a:lnSpc>
                          <a:spcPts val="1000"/>
                        </a:lnSpc>
                      </a:pPr>
                      <a:r>
                        <a:rPr lang="en-US" sz="1050" b="0" i="0" u="none" strike="noStrike" dirty="0">
                          <a:solidFill>
                            <a:srgbClr val="000000"/>
                          </a:solidFill>
                          <a:effectLst/>
                          <a:latin typeface="+mn-lt"/>
                        </a:rPr>
                        <a:t>5:00 PM</a:t>
                      </a:r>
                    </a:p>
                  </a:txBody>
                  <a:tcPr marL="8404" marR="8404" marT="8404" marB="0" anchor="ctr">
                    <a:solidFill>
                      <a:schemeClr val="bg2">
                        <a:lumMod val="20000"/>
                        <a:lumOff val="80000"/>
                      </a:schemeClr>
                    </a:solidFill>
                  </a:tcPr>
                </a:tc>
                <a:tc>
                  <a:txBody>
                    <a:bodyPr/>
                    <a:lstStyle/>
                    <a:p>
                      <a:pPr algn="l" fontAlgn="ctr">
                        <a:lnSpc>
                          <a:spcPts val="1000"/>
                        </a:lnSpc>
                      </a:pPr>
                      <a:br>
                        <a:rPr lang="en-US" sz="1050" b="0" i="0" u="none" strike="noStrike" kern="1200" dirty="0">
                          <a:solidFill>
                            <a:srgbClr val="000000"/>
                          </a:solidFill>
                          <a:effectLst/>
                          <a:latin typeface="+mn-lt"/>
                          <a:ea typeface="+mn-ea"/>
                          <a:cs typeface="+mn-cs"/>
                        </a:rPr>
                      </a:br>
                      <a:r>
                        <a:rPr lang="en-US" sz="1050" b="0" i="0" u="none" strike="noStrike" kern="1200" dirty="0">
                          <a:solidFill>
                            <a:srgbClr val="000000"/>
                          </a:solidFill>
                          <a:effectLst/>
                          <a:latin typeface="+mn-lt"/>
                          <a:ea typeface="+mn-ea"/>
                          <a:cs typeface="+mn-cs"/>
                        </a:rPr>
                        <a:t>Sinus Anatomy for Surgeons</a:t>
                      </a:r>
                    </a:p>
                    <a:p>
                      <a:pPr algn="l" fontAlgn="ctr">
                        <a:lnSpc>
                          <a:spcPts val="1000"/>
                        </a:lnSpc>
                      </a:pPr>
                      <a:endParaRPr lang="en-US" sz="1050" b="0" i="0" u="none" strike="noStrike" kern="1200" dirty="0">
                        <a:solidFill>
                          <a:srgbClr val="000000"/>
                        </a:solidFill>
                        <a:effectLst/>
                        <a:latin typeface="+mn-lt"/>
                        <a:ea typeface="+mn-ea"/>
                        <a:cs typeface="+mn-cs"/>
                      </a:endParaRPr>
                    </a:p>
                  </a:txBody>
                  <a:tcPr marL="9525" marR="9525" marT="9525" marB="0" anchor="ctr">
                    <a:solidFill>
                      <a:schemeClr val="bg2">
                        <a:lumMod val="20000"/>
                        <a:lumOff val="80000"/>
                      </a:schemeClr>
                    </a:solidFill>
                  </a:tcPr>
                </a:tc>
                <a:tc>
                  <a:txBody>
                    <a:bodyPr/>
                    <a:lstStyle/>
                    <a:p>
                      <a:pPr algn="l" fontAlgn="ctr"/>
                      <a:r>
                        <a:rPr lang="en-US" sz="1050" b="0" i="0" u="none" strike="noStrike" dirty="0">
                          <a:solidFill>
                            <a:srgbClr val="000000"/>
                          </a:solidFill>
                          <a:effectLst/>
                          <a:latin typeface="+mn-lt"/>
                        </a:rPr>
                        <a:t>Jarrett Walsh</a:t>
                      </a:r>
                    </a:p>
                  </a:txBody>
                  <a:tcPr marL="8404" marR="8404" marT="8404" marB="0" anchor="ctr">
                    <a:solidFill>
                      <a:schemeClr val="bg2">
                        <a:lumMod val="20000"/>
                        <a:lumOff val="80000"/>
                      </a:schemeClr>
                    </a:solidFill>
                  </a:tcPr>
                </a:tc>
                <a:extLst>
                  <a:ext uri="{0D108BD9-81ED-4DB2-BD59-A6C34878D82A}">
                    <a16:rowId xmlns:a16="http://schemas.microsoft.com/office/drawing/2014/main" val="2994422025"/>
                  </a:ext>
                </a:extLst>
              </a:tr>
              <a:tr h="0">
                <a:tc>
                  <a:txBody>
                    <a:bodyPr/>
                    <a:lstStyle/>
                    <a:p>
                      <a:pPr algn="l" fontAlgn="ctr">
                        <a:lnSpc>
                          <a:spcPts val="1000"/>
                        </a:lnSpc>
                      </a:pPr>
                      <a:r>
                        <a:rPr lang="en-US" sz="1050" b="0" i="0" u="none" strike="noStrike" dirty="0">
                          <a:solidFill>
                            <a:srgbClr val="000000"/>
                          </a:solidFill>
                          <a:effectLst/>
                          <a:latin typeface="+mn-lt"/>
                        </a:rPr>
                        <a:t>5:40 PM</a:t>
                      </a:r>
                    </a:p>
                  </a:txBody>
                  <a:tcPr marL="8404" marR="8404" marT="8404" marB="0" anchor="ctr">
                    <a:solidFill>
                      <a:schemeClr val="bg2">
                        <a:lumMod val="20000"/>
                        <a:lumOff val="80000"/>
                      </a:schemeClr>
                    </a:solidFill>
                  </a:tcPr>
                </a:tc>
                <a:tc>
                  <a:txBody>
                    <a:bodyPr/>
                    <a:lstStyle/>
                    <a:p>
                      <a:pPr>
                        <a:lnSpc>
                          <a:spcPts val="1000"/>
                        </a:lnSpc>
                      </a:pPr>
                      <a:br>
                        <a:rPr lang="en-US" sz="1050" kern="1200" dirty="0">
                          <a:solidFill>
                            <a:schemeClr val="dk1"/>
                          </a:solidFill>
                          <a:latin typeface="+mn-lt"/>
                          <a:ea typeface="+mn-ea"/>
                          <a:cs typeface="Arial" panose="020B0604020202020204" pitchFamily="34" charset="0"/>
                        </a:rPr>
                      </a:br>
                      <a:br>
                        <a:rPr lang="en-US" sz="1050" kern="1200" dirty="0">
                          <a:solidFill>
                            <a:schemeClr val="dk1"/>
                          </a:solidFill>
                          <a:latin typeface="+mn-lt"/>
                          <a:ea typeface="+mn-ea"/>
                          <a:cs typeface="Arial" panose="020B0604020202020204" pitchFamily="34" charset="0"/>
                        </a:rPr>
                      </a:br>
                      <a:r>
                        <a:rPr lang="en-US" sz="1050" kern="1200" dirty="0">
                          <a:solidFill>
                            <a:schemeClr val="dk1"/>
                          </a:solidFill>
                          <a:latin typeface="+mn-lt"/>
                          <a:ea typeface="+mn-ea"/>
                          <a:cs typeface="Arial" panose="020B0604020202020204" pitchFamily="34" charset="0"/>
                        </a:rPr>
                        <a:t>Endoscopic Approach to the</a:t>
                      </a:r>
                      <a:br>
                        <a:rPr lang="en-US" sz="1050" kern="1200" dirty="0">
                          <a:solidFill>
                            <a:schemeClr val="dk1"/>
                          </a:solidFill>
                          <a:latin typeface="+mn-lt"/>
                          <a:ea typeface="+mn-ea"/>
                          <a:cs typeface="Arial" panose="020B0604020202020204" pitchFamily="34" charset="0"/>
                        </a:rPr>
                      </a:br>
                      <a:r>
                        <a:rPr lang="en-US" sz="1050" kern="1200" dirty="0">
                          <a:solidFill>
                            <a:schemeClr val="dk1"/>
                          </a:solidFill>
                          <a:latin typeface="+mn-lt"/>
                          <a:ea typeface="+mn-ea"/>
                          <a:cs typeface="Arial" panose="020B0604020202020204" pitchFamily="34" charset="0"/>
                        </a:rPr>
                        <a:t>Frontal Sinus</a:t>
                      </a:r>
                    </a:p>
                    <a:p>
                      <a:pPr>
                        <a:lnSpc>
                          <a:spcPts val="1000"/>
                        </a:lnSpc>
                      </a:pPr>
                      <a:endParaRPr lang="en-US" sz="1050" kern="1200" dirty="0">
                        <a:solidFill>
                          <a:schemeClr val="dk1"/>
                        </a:solidFill>
                        <a:latin typeface="+mn-lt"/>
                        <a:ea typeface="+mn-ea"/>
                        <a:cs typeface="Arial" panose="020B0604020202020204" pitchFamily="34" charset="0"/>
                      </a:endParaRPr>
                    </a:p>
                  </a:txBody>
                  <a:tcPr marL="9525" marR="9525" marT="9525" marB="0" anchor="ctr">
                    <a:solidFill>
                      <a:schemeClr val="bg2">
                        <a:lumMod val="20000"/>
                        <a:lumOff val="80000"/>
                      </a:schemeClr>
                    </a:solidFill>
                  </a:tcPr>
                </a:tc>
                <a:tc>
                  <a:txBody>
                    <a:bodyPr/>
                    <a:lstStyle/>
                    <a:p>
                      <a:pPr marL="0" marR="0" lvl="0" indent="0" algn="l" defTabSz="514429" rtl="0" eaLnBrk="1" fontAlgn="ctr" latinLnBrk="0" hangingPunct="1">
                        <a:lnSpc>
                          <a:spcPct val="100000"/>
                        </a:lnSpc>
                        <a:spcBef>
                          <a:spcPts val="0"/>
                        </a:spcBef>
                        <a:spcAft>
                          <a:spcPts val="0"/>
                        </a:spcAft>
                        <a:buClrTx/>
                        <a:buSzTx/>
                        <a:buFontTx/>
                        <a:buNone/>
                        <a:tabLst/>
                        <a:defRPr/>
                      </a:pPr>
                      <a:r>
                        <a:rPr lang="en-US" sz="1050" dirty="0">
                          <a:latin typeface="+mn-lt"/>
                          <a:cs typeface="Arial" panose="020B0604020202020204" pitchFamily="34" charset="0"/>
                        </a:rPr>
                        <a:t>Hans Rudolf Briner</a:t>
                      </a:r>
                    </a:p>
                  </a:txBody>
                  <a:tcPr marL="8404" marR="8404" marT="8404" marB="0" anchor="ctr">
                    <a:solidFill>
                      <a:schemeClr val="bg2">
                        <a:lumMod val="20000"/>
                        <a:lumOff val="80000"/>
                      </a:schemeClr>
                    </a:solidFill>
                  </a:tcPr>
                </a:tc>
                <a:extLst>
                  <a:ext uri="{0D108BD9-81ED-4DB2-BD59-A6C34878D82A}">
                    <a16:rowId xmlns:a16="http://schemas.microsoft.com/office/drawing/2014/main" val="1942673545"/>
                  </a:ext>
                </a:extLst>
              </a:tr>
              <a:tr h="0">
                <a:tc>
                  <a:txBody>
                    <a:bodyPr/>
                    <a:lstStyle/>
                    <a:p>
                      <a:pPr algn="l" fontAlgn="ctr">
                        <a:lnSpc>
                          <a:spcPts val="1000"/>
                        </a:lnSpc>
                      </a:pPr>
                      <a:r>
                        <a:rPr lang="en-US" sz="1050" b="0" i="0" u="none" strike="noStrike" dirty="0">
                          <a:solidFill>
                            <a:srgbClr val="000000"/>
                          </a:solidFill>
                          <a:effectLst/>
                          <a:latin typeface="+mn-lt"/>
                        </a:rPr>
                        <a:t>6:20 PM</a:t>
                      </a:r>
                    </a:p>
                  </a:txBody>
                  <a:tcPr marL="8404" marR="8404" marT="8404" marB="0" anchor="ctr">
                    <a:solidFill>
                      <a:schemeClr val="bg2">
                        <a:lumMod val="20000"/>
                        <a:lumOff val="80000"/>
                      </a:schemeClr>
                    </a:solidFill>
                  </a:tcPr>
                </a:tc>
                <a:tc>
                  <a:txBody>
                    <a:bodyPr/>
                    <a:lstStyle/>
                    <a:p>
                      <a:pPr marL="0" marR="0" lvl="0" indent="0" algn="l" defTabSz="514429" rtl="0" eaLnBrk="1" fontAlgn="auto" latinLnBrk="0" hangingPunct="1">
                        <a:lnSpc>
                          <a:spcPts val="1000"/>
                        </a:lnSpc>
                        <a:spcBef>
                          <a:spcPts val="0"/>
                        </a:spcBef>
                        <a:spcAft>
                          <a:spcPts val="0"/>
                        </a:spcAft>
                        <a:buClrTx/>
                        <a:buSzTx/>
                        <a:buFontTx/>
                        <a:buNone/>
                        <a:tabLst/>
                        <a:defRPr/>
                      </a:pPr>
                      <a:br>
                        <a:rPr lang="en-US" sz="1050" kern="1200" dirty="0">
                          <a:solidFill>
                            <a:schemeClr val="dk1"/>
                          </a:solidFill>
                          <a:effectLst/>
                          <a:latin typeface="+mn-lt"/>
                          <a:ea typeface="+mn-ea"/>
                          <a:cs typeface="+mn-cs"/>
                        </a:rPr>
                      </a:br>
                      <a:r>
                        <a:rPr lang="en-US" sz="1050" kern="1200" dirty="0">
                          <a:solidFill>
                            <a:schemeClr val="dk1"/>
                          </a:solidFill>
                          <a:effectLst/>
                          <a:latin typeface="+mn-lt"/>
                          <a:ea typeface="+mn-ea"/>
                          <a:cs typeface="+mn-cs"/>
                        </a:rPr>
                        <a:t>Trans- Nasal Endoscopic Neurosurgery</a:t>
                      </a:r>
                    </a:p>
                    <a:p>
                      <a:pPr marL="0" marR="0" lvl="0" indent="0" algn="l" defTabSz="514429" rtl="0" eaLnBrk="1" fontAlgn="auto" latinLnBrk="0" hangingPunct="1">
                        <a:lnSpc>
                          <a:spcPts val="1000"/>
                        </a:lnSpc>
                        <a:spcBef>
                          <a:spcPts val="0"/>
                        </a:spcBef>
                        <a:spcAft>
                          <a:spcPts val="0"/>
                        </a:spcAft>
                        <a:buClrTx/>
                        <a:buSzTx/>
                        <a:buFontTx/>
                        <a:buNone/>
                        <a:tabLst/>
                        <a:defRPr/>
                      </a:pPr>
                      <a:endParaRPr lang="en-US" sz="1050" b="0" i="0" u="none" strike="noStrike" kern="1200" dirty="0">
                        <a:solidFill>
                          <a:srgbClr val="000000"/>
                        </a:solidFill>
                        <a:effectLst/>
                        <a:latin typeface="+mn-lt"/>
                        <a:ea typeface="+mn-ea"/>
                        <a:cs typeface="+mn-cs"/>
                      </a:endParaRPr>
                    </a:p>
                  </a:txBody>
                  <a:tcPr marL="9525" marR="9525" marT="9525" marB="0" anchor="ctr">
                    <a:solidFill>
                      <a:schemeClr val="bg2">
                        <a:lumMod val="20000"/>
                        <a:lumOff val="80000"/>
                      </a:schemeClr>
                    </a:solidFill>
                  </a:tcPr>
                </a:tc>
                <a:tc>
                  <a:txBody>
                    <a:bodyPr/>
                    <a:lstStyle/>
                    <a:p>
                      <a:pPr algn="l" fontAlgn="ctr"/>
                      <a:r>
                        <a:rPr lang="en-US" sz="1050" b="0" i="0" u="none" strike="noStrike" dirty="0">
                          <a:solidFill>
                            <a:srgbClr val="000000"/>
                          </a:solidFill>
                          <a:effectLst/>
                          <a:latin typeface="+mn-lt"/>
                        </a:rPr>
                        <a:t>Jeremy Greenlee</a:t>
                      </a:r>
                    </a:p>
                  </a:txBody>
                  <a:tcPr marL="8404" marR="8404" marT="8404" marB="0" anchor="ctr">
                    <a:solidFill>
                      <a:schemeClr val="bg2">
                        <a:lumMod val="20000"/>
                        <a:lumOff val="80000"/>
                      </a:schemeClr>
                    </a:solidFill>
                  </a:tcPr>
                </a:tc>
                <a:extLst>
                  <a:ext uri="{0D108BD9-81ED-4DB2-BD59-A6C34878D82A}">
                    <a16:rowId xmlns:a16="http://schemas.microsoft.com/office/drawing/2014/main" val="293383913"/>
                  </a:ext>
                </a:extLst>
              </a:tr>
              <a:tr h="0">
                <a:tc>
                  <a:txBody>
                    <a:bodyPr/>
                    <a:lstStyle/>
                    <a:p>
                      <a:pPr algn="l" fontAlgn="ctr">
                        <a:lnSpc>
                          <a:spcPts val="1000"/>
                        </a:lnSpc>
                      </a:pPr>
                      <a:r>
                        <a:rPr lang="en-US" sz="1050" b="0" i="0" u="none" strike="noStrike" dirty="0">
                          <a:solidFill>
                            <a:srgbClr val="000000"/>
                          </a:solidFill>
                          <a:effectLst/>
                          <a:latin typeface="+mn-lt"/>
                        </a:rPr>
                        <a:t>7:00 PM</a:t>
                      </a:r>
                    </a:p>
                  </a:txBody>
                  <a:tcPr marL="8404" marR="8404" marT="8404" marB="0" anchor="ctr">
                    <a:solidFill>
                      <a:schemeClr val="bg2">
                        <a:lumMod val="20000"/>
                        <a:lumOff val="80000"/>
                      </a:schemeClr>
                    </a:solidFill>
                  </a:tcPr>
                </a:tc>
                <a:tc>
                  <a:txBody>
                    <a:bodyPr/>
                    <a:lstStyle/>
                    <a:p>
                      <a:pPr>
                        <a:lnSpc>
                          <a:spcPts val="1000"/>
                        </a:lnSpc>
                      </a:pPr>
                      <a:r>
                        <a:rPr lang="en-US" sz="1050" dirty="0">
                          <a:latin typeface="+mn-lt"/>
                          <a:cs typeface="Arial" panose="020B0604020202020204" pitchFamily="34" charset="0"/>
                        </a:rPr>
                        <a:t>Adjourn</a:t>
                      </a:r>
                    </a:p>
                  </a:txBody>
                  <a:tcPr marL="8404" marR="8404" marT="8404" marB="0" anchor="ctr">
                    <a:solidFill>
                      <a:schemeClr val="bg2">
                        <a:lumMod val="20000"/>
                        <a:lumOff val="80000"/>
                      </a:schemeClr>
                    </a:solidFill>
                  </a:tcPr>
                </a:tc>
                <a:tc>
                  <a:txBody>
                    <a:bodyPr/>
                    <a:lstStyle/>
                    <a:p>
                      <a:pPr algn="l" fontAlgn="ctr"/>
                      <a:endParaRPr lang="en-US" sz="1050" b="0" i="0" u="none" strike="noStrike" dirty="0">
                        <a:solidFill>
                          <a:srgbClr val="000000"/>
                        </a:solidFill>
                        <a:effectLst/>
                        <a:latin typeface="+mn-lt"/>
                      </a:endParaRPr>
                    </a:p>
                  </a:txBody>
                  <a:tcPr marL="8404" marR="8404" marT="8404" marB="0" anchor="ctr">
                    <a:solidFill>
                      <a:schemeClr val="bg2">
                        <a:lumMod val="20000"/>
                        <a:lumOff val="80000"/>
                      </a:schemeClr>
                    </a:solidFill>
                  </a:tcPr>
                </a:tc>
                <a:extLst>
                  <a:ext uri="{0D108BD9-81ED-4DB2-BD59-A6C34878D82A}">
                    <a16:rowId xmlns:a16="http://schemas.microsoft.com/office/drawing/2014/main" val="2050260656"/>
                  </a:ext>
                </a:extLst>
              </a:tr>
            </a:tbl>
          </a:graphicData>
        </a:graphic>
      </p:graphicFrame>
    </p:spTree>
    <p:extLst>
      <p:ext uri="{BB962C8B-B14F-4D97-AF65-F5344CB8AC3E}">
        <p14:creationId xmlns:p14="http://schemas.microsoft.com/office/powerpoint/2010/main" val="68203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88AB64D-DE9C-42E1-937B-81905A2E4112}"/>
              </a:ext>
            </a:extLst>
          </p:cNvPr>
          <p:cNvSpPr/>
          <p:nvPr/>
        </p:nvSpPr>
        <p:spPr>
          <a:xfrm>
            <a:off x="1491686" y="-22342"/>
            <a:ext cx="5366314" cy="1520644"/>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sp>
        <p:nvSpPr>
          <p:cNvPr id="2" name="Text Placeholder 1">
            <a:extLst>
              <a:ext uri="{FF2B5EF4-FFF2-40B4-BE49-F238E27FC236}">
                <a16:creationId xmlns:a16="http://schemas.microsoft.com/office/drawing/2014/main" id="{E109B710-4000-460F-B8D0-7400EA73A71E}"/>
              </a:ext>
            </a:extLst>
          </p:cNvPr>
          <p:cNvSpPr>
            <a:spLocks noGrp="1"/>
          </p:cNvSpPr>
          <p:nvPr>
            <p:ph type="body" sz="quarter" idx="32"/>
          </p:nvPr>
        </p:nvSpPr>
        <p:spPr>
          <a:xfrm>
            <a:off x="1552627" y="143120"/>
            <a:ext cx="5174690" cy="411816"/>
          </a:xfrm>
        </p:spPr>
        <p:txBody>
          <a:bodyPr/>
          <a:lstStyle/>
          <a:p>
            <a:r>
              <a:rPr lang="en-US" sz="2800" dirty="0"/>
              <a:t>Iowa Functional Endoscopic Sinus  Course</a:t>
            </a:r>
          </a:p>
        </p:txBody>
      </p:sp>
      <p:sp>
        <p:nvSpPr>
          <p:cNvPr id="5" name="Text Placeholder 4">
            <a:extLst>
              <a:ext uri="{FF2B5EF4-FFF2-40B4-BE49-F238E27FC236}">
                <a16:creationId xmlns:a16="http://schemas.microsoft.com/office/drawing/2014/main" id="{E9865F9F-42D2-40B0-9983-474D832FD07A}"/>
              </a:ext>
            </a:extLst>
          </p:cNvPr>
          <p:cNvSpPr>
            <a:spLocks noGrp="1"/>
          </p:cNvSpPr>
          <p:nvPr>
            <p:ph type="body" sz="quarter" idx="30"/>
          </p:nvPr>
        </p:nvSpPr>
        <p:spPr>
          <a:xfrm>
            <a:off x="1636609" y="707358"/>
            <a:ext cx="3504640" cy="224989"/>
          </a:xfrm>
        </p:spPr>
        <p:txBody>
          <a:bodyPr>
            <a:noAutofit/>
          </a:bodyPr>
          <a:lstStyle/>
          <a:p>
            <a:r>
              <a:rPr lang="en-US" sz="2118" dirty="0"/>
              <a:t>May 3</a:t>
            </a:r>
            <a:r>
              <a:rPr lang="en-US" sz="2118" baseline="30000" dirty="0"/>
              <a:t>rd</a:t>
            </a:r>
            <a:r>
              <a:rPr lang="en-US" sz="2118" dirty="0"/>
              <a:t> &amp; 4</a:t>
            </a:r>
            <a:r>
              <a:rPr lang="en-US" sz="2118" baseline="30000" dirty="0"/>
              <a:t>th</a:t>
            </a:r>
            <a:r>
              <a:rPr lang="en-US" sz="2118" dirty="0"/>
              <a:t>, 2024</a:t>
            </a:r>
          </a:p>
        </p:txBody>
      </p:sp>
      <p:sp>
        <p:nvSpPr>
          <p:cNvPr id="15" name="Rectangle 14">
            <a:extLst>
              <a:ext uri="{FF2B5EF4-FFF2-40B4-BE49-F238E27FC236}">
                <a16:creationId xmlns:a16="http://schemas.microsoft.com/office/drawing/2014/main" id="{9F78B8CA-761F-4066-9E08-CF715480152D}"/>
              </a:ext>
            </a:extLst>
          </p:cNvPr>
          <p:cNvSpPr/>
          <p:nvPr/>
        </p:nvSpPr>
        <p:spPr>
          <a:xfrm>
            <a:off x="417778" y="3654356"/>
            <a:ext cx="1274667" cy="91328"/>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pic>
        <p:nvPicPr>
          <p:cNvPr id="32" name="Picture Placeholder 31" descr="A close-up of a bug&#10;&#10;Description automatically generated with medium confidence">
            <a:extLst>
              <a:ext uri="{FF2B5EF4-FFF2-40B4-BE49-F238E27FC236}">
                <a16:creationId xmlns:a16="http://schemas.microsoft.com/office/drawing/2014/main" id="{B2D4CDCA-C5CC-4292-B5DC-E632CFD76F2E}"/>
              </a:ext>
            </a:extLst>
          </p:cNvPr>
          <p:cNvPicPr>
            <a:picLocks noGrp="1" noChangeAspect="1"/>
          </p:cNvPicPr>
          <p:nvPr>
            <p:ph type="pic" sz="quarter" idx="10"/>
          </p:nvPr>
        </p:nvPicPr>
        <p:blipFill>
          <a:blip r:embed="rId2"/>
          <a:srcRect t="14286" b="14286"/>
          <a:stretch>
            <a:fillRect/>
          </a:stretch>
        </p:blipFill>
        <p:spPr>
          <a:xfrm>
            <a:off x="86328" y="271093"/>
            <a:ext cx="1248671" cy="1097521"/>
          </a:xfrm>
        </p:spPr>
      </p:pic>
      <p:sp>
        <p:nvSpPr>
          <p:cNvPr id="42" name="TextBox 41">
            <a:extLst>
              <a:ext uri="{FF2B5EF4-FFF2-40B4-BE49-F238E27FC236}">
                <a16:creationId xmlns:a16="http://schemas.microsoft.com/office/drawing/2014/main" id="{DCB48BE6-CA62-45CA-8DE3-FA71270AEDC9}"/>
              </a:ext>
            </a:extLst>
          </p:cNvPr>
          <p:cNvSpPr txBox="1"/>
          <p:nvPr/>
        </p:nvSpPr>
        <p:spPr>
          <a:xfrm>
            <a:off x="5583869" y="8590509"/>
            <a:ext cx="1010334" cy="271485"/>
          </a:xfrm>
          <a:prstGeom prst="rect">
            <a:avLst/>
          </a:prstGeom>
          <a:noFill/>
        </p:spPr>
        <p:txBody>
          <a:bodyPr wrap="square" lIns="0" tIns="0" rIns="0" bIns="0" rtlCol="0">
            <a:spAutoFit/>
          </a:bodyPr>
          <a:lstStyle/>
          <a:p>
            <a:r>
              <a:rPr lang="en-US" sz="882" dirty="0">
                <a:latin typeface="Roboto" panose="02000000000000000000" pitchFamily="2" charset="0"/>
                <a:ea typeface="Roboto" panose="02000000000000000000" pitchFamily="2" charset="0"/>
              </a:rPr>
              <a:t>Changing Medicine</a:t>
            </a:r>
            <a:r>
              <a:rPr lang="en-US" sz="882" dirty="0"/>
              <a:t>.</a:t>
            </a:r>
          </a:p>
          <a:p>
            <a:r>
              <a:rPr lang="en-US" sz="882" b="1" dirty="0">
                <a:latin typeface="Roboto" panose="02000000000000000000" pitchFamily="2" charset="0"/>
                <a:ea typeface="Roboto" panose="02000000000000000000" pitchFamily="2" charset="0"/>
              </a:rPr>
              <a:t>Changing Lives.</a:t>
            </a:r>
            <a:r>
              <a:rPr lang="en-US" sz="882" b="1" baseline="30000" dirty="0">
                <a:latin typeface="Roboto" panose="02000000000000000000" pitchFamily="2" charset="0"/>
                <a:ea typeface="Roboto" panose="02000000000000000000" pitchFamily="2" charset="0"/>
              </a:rPr>
              <a:t>®</a:t>
            </a:r>
          </a:p>
        </p:txBody>
      </p:sp>
      <p:sp>
        <p:nvSpPr>
          <p:cNvPr id="3" name="TextBox 2">
            <a:extLst>
              <a:ext uri="{FF2B5EF4-FFF2-40B4-BE49-F238E27FC236}">
                <a16:creationId xmlns:a16="http://schemas.microsoft.com/office/drawing/2014/main" id="{9839728F-C1AB-4EA6-A2DA-36D5506A8738}"/>
              </a:ext>
            </a:extLst>
          </p:cNvPr>
          <p:cNvSpPr txBox="1"/>
          <p:nvPr/>
        </p:nvSpPr>
        <p:spPr>
          <a:xfrm>
            <a:off x="2333328" y="8546968"/>
            <a:ext cx="3154456" cy="282385"/>
          </a:xfrm>
          <a:prstGeom prst="rect">
            <a:avLst/>
          </a:prstGeom>
          <a:noFill/>
        </p:spPr>
        <p:txBody>
          <a:bodyPr wrap="square" rtlCol="0">
            <a:spAutoFit/>
          </a:bodyPr>
          <a:lstStyle/>
          <a:p>
            <a:r>
              <a:rPr lang="en-US" sz="1235" dirty="0">
                <a:hlinkClick r:id="rId3"/>
              </a:rPr>
              <a:t>Department of Otolaryngology (uiowa.edu)</a:t>
            </a:r>
            <a:endParaRPr lang="en-US" sz="1235" dirty="0"/>
          </a:p>
        </p:txBody>
      </p:sp>
      <p:sp>
        <p:nvSpPr>
          <p:cNvPr id="34" name="Rectangle 33">
            <a:extLst>
              <a:ext uri="{FF2B5EF4-FFF2-40B4-BE49-F238E27FC236}">
                <a16:creationId xmlns:a16="http://schemas.microsoft.com/office/drawing/2014/main" id="{3717D5E9-0F07-47A0-8CC8-1EA6F65725BE}"/>
              </a:ext>
            </a:extLst>
          </p:cNvPr>
          <p:cNvSpPr/>
          <p:nvPr/>
        </p:nvSpPr>
        <p:spPr>
          <a:xfrm>
            <a:off x="418454" y="8625679"/>
            <a:ext cx="171688" cy="2036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dirty="0"/>
          </a:p>
        </p:txBody>
      </p:sp>
      <p:sp>
        <p:nvSpPr>
          <p:cNvPr id="35" name="Text Placeholder 2">
            <a:extLst>
              <a:ext uri="{FF2B5EF4-FFF2-40B4-BE49-F238E27FC236}">
                <a16:creationId xmlns:a16="http://schemas.microsoft.com/office/drawing/2014/main" id="{EC8CAA57-3960-46BC-A1C6-3207AC295898}"/>
              </a:ext>
            </a:extLst>
          </p:cNvPr>
          <p:cNvSpPr txBox="1">
            <a:spLocks/>
          </p:cNvSpPr>
          <p:nvPr/>
        </p:nvSpPr>
        <p:spPr>
          <a:xfrm>
            <a:off x="590142" y="8625706"/>
            <a:ext cx="1394046" cy="203619"/>
          </a:xfrm>
          <a:prstGeom prst="rect">
            <a:avLst/>
          </a:prstGeom>
          <a:solidFill>
            <a:schemeClr val="tx1"/>
          </a:solidFill>
          <a:ln>
            <a:noFill/>
          </a:ln>
        </p:spPr>
        <p:txBody>
          <a:bodyPr wrap="none" lIns="80682" tIns="40341" rIns="80682" bIns="40341" anchor="ctr" anchorCtr="0">
            <a:spAutoFit/>
          </a:bodyPr>
          <a:lstStyle>
            <a:lvl1pPr marL="0" indent="0" algn="l" defTabSz="777240" rtl="0" eaLnBrk="1" latinLnBrk="0" hangingPunct="1">
              <a:lnSpc>
                <a:spcPct val="90000"/>
              </a:lnSpc>
              <a:spcBef>
                <a:spcPts val="850"/>
              </a:spcBef>
              <a:buFont typeface="Arial" panose="020B0604020202020204" pitchFamily="34" charset="0"/>
              <a:buNone/>
              <a:defRPr sz="1800" kern="1200">
                <a:solidFill>
                  <a:schemeClr val="bg1"/>
                </a:solidFill>
                <a:latin typeface="Roboto Black" panose="02000000000000000000" pitchFamily="2" charset="0"/>
                <a:ea typeface="Roboto Black" panose="02000000000000000000" pitchFamily="2" charset="0"/>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882" dirty="0"/>
              <a:t>medicine.uiowa.edu/</a:t>
            </a:r>
            <a:r>
              <a:rPr lang="en-US" sz="882" dirty="0" err="1"/>
              <a:t>oto</a:t>
            </a:r>
            <a:endParaRPr lang="en-US" sz="882" dirty="0"/>
          </a:p>
        </p:txBody>
      </p:sp>
      <p:grpSp>
        <p:nvGrpSpPr>
          <p:cNvPr id="36" name="Group 35">
            <a:extLst>
              <a:ext uri="{FF2B5EF4-FFF2-40B4-BE49-F238E27FC236}">
                <a16:creationId xmlns:a16="http://schemas.microsoft.com/office/drawing/2014/main" id="{2D474302-F515-41F1-BD22-8A905A2B1E8F}"/>
              </a:ext>
            </a:extLst>
          </p:cNvPr>
          <p:cNvGrpSpPr/>
          <p:nvPr/>
        </p:nvGrpSpPr>
        <p:grpSpPr>
          <a:xfrm>
            <a:off x="511966" y="8679698"/>
            <a:ext cx="88239" cy="93193"/>
            <a:chOff x="3057746" y="800512"/>
            <a:chExt cx="173610" cy="183357"/>
          </a:xfrm>
          <a:noFill/>
        </p:grpSpPr>
        <p:cxnSp>
          <p:nvCxnSpPr>
            <p:cNvPr id="37" name="Straight Connector 36">
              <a:extLst>
                <a:ext uri="{FF2B5EF4-FFF2-40B4-BE49-F238E27FC236}">
                  <a16:creationId xmlns:a16="http://schemas.microsoft.com/office/drawing/2014/main" id="{39779286-357C-4E2C-8EEA-B36F7824282E}"/>
                </a:ext>
              </a:extLst>
            </p:cNvPr>
            <p:cNvCxnSpPr/>
            <p:nvPr userDrawn="1"/>
          </p:nvCxnSpPr>
          <p:spPr>
            <a:xfrm>
              <a:off x="3057746" y="893381"/>
              <a:ext cx="173610" cy="0"/>
            </a:xfrm>
            <a:prstGeom prst="line">
              <a:avLst/>
            </a:prstGeom>
            <a:grpFill/>
            <a:ln w="19050">
              <a:solidFill>
                <a:srgbClr val="FDD21F"/>
              </a:solidFill>
            </a:ln>
          </p:spPr>
          <p:style>
            <a:lnRef idx="1">
              <a:schemeClr val="accent1"/>
            </a:lnRef>
            <a:fillRef idx="0">
              <a:schemeClr val="accent1"/>
            </a:fillRef>
            <a:effectRef idx="0">
              <a:schemeClr val="accent1"/>
            </a:effectRef>
            <a:fontRef idx="minor">
              <a:schemeClr val="tx1"/>
            </a:fontRef>
          </p:style>
        </p:cxnSp>
        <p:sp>
          <p:nvSpPr>
            <p:cNvPr id="38" name="Freeform: Shape 12">
              <a:extLst>
                <a:ext uri="{FF2B5EF4-FFF2-40B4-BE49-F238E27FC236}">
                  <a16:creationId xmlns:a16="http://schemas.microsoft.com/office/drawing/2014/main" id="{126CABCD-31E2-4F5C-82C5-F26C40E98B2E}"/>
                </a:ext>
              </a:extLst>
            </p:cNvPr>
            <p:cNvSpPr/>
            <p:nvPr userDrawn="1"/>
          </p:nvSpPr>
          <p:spPr>
            <a:xfrm>
              <a:off x="3143251" y="800512"/>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19050">
              <a:solidFill>
                <a:srgbClr val="FDD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dirty="0"/>
            </a:p>
          </p:txBody>
        </p:sp>
      </p:grpSp>
      <p:pic>
        <p:nvPicPr>
          <p:cNvPr id="27" name="Picture 26" descr="Shape&#10;&#10;Description automatically generated with medium confidence">
            <a:extLst>
              <a:ext uri="{FF2B5EF4-FFF2-40B4-BE49-F238E27FC236}">
                <a16:creationId xmlns:a16="http://schemas.microsoft.com/office/drawing/2014/main" id="{BA9F13A8-DD44-46EB-A52C-F654F79E02C2}"/>
              </a:ext>
            </a:extLst>
          </p:cNvPr>
          <p:cNvPicPr>
            <a:picLocks noChangeAspect="1"/>
          </p:cNvPicPr>
          <p:nvPr/>
        </p:nvPicPr>
        <p:blipFill>
          <a:blip r:embed="rId4"/>
          <a:stretch>
            <a:fillRect/>
          </a:stretch>
        </p:blipFill>
        <p:spPr>
          <a:xfrm>
            <a:off x="5271932" y="638813"/>
            <a:ext cx="1455385" cy="728548"/>
          </a:xfrm>
          <a:prstGeom prst="rect">
            <a:avLst/>
          </a:prstGeom>
        </p:spPr>
      </p:pic>
      <p:sp>
        <p:nvSpPr>
          <p:cNvPr id="31" name="Rectangle 30">
            <a:extLst>
              <a:ext uri="{FF2B5EF4-FFF2-40B4-BE49-F238E27FC236}">
                <a16:creationId xmlns:a16="http://schemas.microsoft.com/office/drawing/2014/main" id="{6F376B68-85DF-462B-8B05-53377966CC67}"/>
              </a:ext>
            </a:extLst>
          </p:cNvPr>
          <p:cNvSpPr/>
          <p:nvPr/>
        </p:nvSpPr>
        <p:spPr>
          <a:xfrm rot="16200000" flipV="1">
            <a:off x="-513504" y="4620531"/>
            <a:ext cx="575258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p>
        </p:txBody>
      </p:sp>
      <p:sp>
        <p:nvSpPr>
          <p:cNvPr id="4" name="TextBox 3">
            <a:extLst>
              <a:ext uri="{FF2B5EF4-FFF2-40B4-BE49-F238E27FC236}">
                <a16:creationId xmlns:a16="http://schemas.microsoft.com/office/drawing/2014/main" id="{0EFF6837-B0DE-4F8C-BE1E-FF31ED353393}"/>
              </a:ext>
            </a:extLst>
          </p:cNvPr>
          <p:cNvSpPr txBox="1"/>
          <p:nvPr/>
        </p:nvSpPr>
        <p:spPr>
          <a:xfrm>
            <a:off x="2465218" y="1889389"/>
            <a:ext cx="4220353" cy="2308324"/>
          </a:xfrm>
          <a:prstGeom prst="rect">
            <a:avLst/>
          </a:prstGeom>
          <a:noFill/>
        </p:spPr>
        <p:txBody>
          <a:bodyPr wrap="square" rtlCol="0">
            <a:spAutoFit/>
          </a:bodyPr>
          <a:lstStyle/>
          <a:p>
            <a:pPr marL="171450" marR="0" indent="-171450" algn="l" rtl="0">
              <a:buFont typeface="Arial" panose="020B0604020202020204" pitchFamily="34" charset="0"/>
              <a:buChar char="•"/>
            </a:pPr>
            <a:r>
              <a:rPr lang="en-US" sz="1200" b="0" i="0" u="none" strike="noStrike" dirty="0">
                <a:solidFill>
                  <a:srgbClr val="000000"/>
                </a:solidFill>
                <a:ea typeface="Zilla Slab" pitchFamily="2" charset="0"/>
                <a:cs typeface="Arial" panose="020B0604020202020204" pitchFamily="34" charset="0"/>
              </a:rPr>
              <a:t>Apply new guidelines for optimal evaluation and treatment of adult and pediatric patients with sinusitis.</a:t>
            </a:r>
          </a:p>
          <a:p>
            <a:pPr marR="0" algn="l" rtl="0"/>
            <a:endParaRPr lang="en-US" sz="1200" b="0" i="0" u="none" strike="noStrike" dirty="0">
              <a:solidFill>
                <a:srgbClr val="000000"/>
              </a:solidFill>
              <a:ea typeface="Zilla Slab" pitchFamily="2" charset="0"/>
              <a:cs typeface="Arial" panose="020B0604020202020204" pitchFamily="34" charset="0"/>
            </a:endParaRPr>
          </a:p>
          <a:p>
            <a:pPr marL="171450" marR="0" indent="-171450" algn="l" rtl="0">
              <a:buFont typeface="Arial" panose="020B0604020202020204" pitchFamily="34" charset="0"/>
              <a:buChar char="•"/>
            </a:pPr>
            <a:r>
              <a:rPr lang="en-US" sz="1200" b="0" i="0" u="none" strike="noStrike" dirty="0">
                <a:solidFill>
                  <a:srgbClr val="000000"/>
                </a:solidFill>
                <a:ea typeface="Zilla Slab" pitchFamily="2" charset="0"/>
                <a:cs typeface="Arial" panose="020B0604020202020204" pitchFamily="34" charset="0"/>
              </a:rPr>
              <a:t>Recognize and prescribe treatment options for patients</a:t>
            </a:r>
            <a:r>
              <a:rPr lang="en-US" sz="1200" dirty="0">
                <a:solidFill>
                  <a:srgbClr val="000000"/>
                </a:solidFill>
                <a:ea typeface="Zilla Slab" pitchFamily="2" charset="0"/>
                <a:cs typeface="Arial" panose="020B0604020202020204" pitchFamily="34" charset="0"/>
              </a:rPr>
              <a:t> </a:t>
            </a:r>
            <a:r>
              <a:rPr lang="en-US" sz="1200" b="0" i="0" u="none" strike="noStrike" dirty="0">
                <a:solidFill>
                  <a:srgbClr val="000000"/>
                </a:solidFill>
                <a:ea typeface="Zilla Slab" pitchFamily="2" charset="0"/>
                <a:cs typeface="Arial" panose="020B0604020202020204" pitchFamily="34" charset="0"/>
              </a:rPr>
              <a:t>failing standard therapies for chronic rhinosinusitis.</a:t>
            </a:r>
          </a:p>
          <a:p>
            <a:pPr marR="0" algn="l" rtl="0"/>
            <a:endParaRPr lang="en-US" sz="1200" b="0" i="0" u="none" strike="noStrike" dirty="0">
              <a:solidFill>
                <a:srgbClr val="000000"/>
              </a:solidFill>
              <a:ea typeface="Zilla Slab" pitchFamily="2" charset="0"/>
              <a:cs typeface="Arial" panose="020B0604020202020204" pitchFamily="34" charset="0"/>
            </a:endParaRPr>
          </a:p>
          <a:p>
            <a:pPr marL="171450" marR="0" indent="-171450" algn="l" rtl="0">
              <a:buFont typeface="Arial" panose="020B0604020202020204" pitchFamily="34" charset="0"/>
              <a:buChar char="•"/>
            </a:pPr>
            <a:r>
              <a:rPr lang="en-US" sz="1200" b="0" i="0" u="none" strike="noStrike" dirty="0">
                <a:solidFill>
                  <a:srgbClr val="000000"/>
                </a:solidFill>
                <a:ea typeface="Zilla Slab" pitchFamily="2" charset="0"/>
                <a:cs typeface="Arial" panose="020B0604020202020204" pitchFamily="34" charset="0"/>
              </a:rPr>
              <a:t>Apply current diagnostic, medical and surgical protocols to the treatment of sinus disease.</a:t>
            </a:r>
          </a:p>
          <a:p>
            <a:pPr marR="0" algn="l" rtl="0"/>
            <a:endParaRPr lang="en-US" sz="1200" b="0" i="0" u="none" strike="noStrike" dirty="0">
              <a:solidFill>
                <a:srgbClr val="000000"/>
              </a:solidFill>
              <a:ea typeface="Zilla Slab" pitchFamily="2" charset="0"/>
              <a:cs typeface="Arial" panose="020B0604020202020204" pitchFamily="34" charset="0"/>
            </a:endParaRPr>
          </a:p>
          <a:p>
            <a:pPr marL="171450" marR="0" indent="-171450" algn="l" rtl="0">
              <a:buFont typeface="Arial" panose="020B0604020202020204" pitchFamily="34" charset="0"/>
              <a:buChar char="•"/>
            </a:pPr>
            <a:r>
              <a:rPr lang="en-US" sz="1200" b="0" i="0" u="none" strike="noStrike" dirty="0">
                <a:solidFill>
                  <a:srgbClr val="000000"/>
                </a:solidFill>
                <a:ea typeface="Zilla Slab" pitchFamily="2" charset="0"/>
                <a:cs typeface="Arial" panose="020B0604020202020204" pitchFamily="34" charset="0"/>
              </a:rPr>
              <a:t>A fresh cadaver lab provides hands-on experience using endoscopic instruments and powered instrumentation to perform functional endoscopic sinus surgery.</a:t>
            </a:r>
          </a:p>
        </p:txBody>
      </p:sp>
      <p:sp>
        <p:nvSpPr>
          <p:cNvPr id="6" name="TextBox 5">
            <a:extLst>
              <a:ext uri="{FF2B5EF4-FFF2-40B4-BE49-F238E27FC236}">
                <a16:creationId xmlns:a16="http://schemas.microsoft.com/office/drawing/2014/main" id="{9E3A25AC-0532-4422-9601-904842FDBB4F}"/>
              </a:ext>
            </a:extLst>
          </p:cNvPr>
          <p:cNvSpPr txBox="1"/>
          <p:nvPr/>
        </p:nvSpPr>
        <p:spPr>
          <a:xfrm>
            <a:off x="2465218" y="1628662"/>
            <a:ext cx="1758815" cy="276999"/>
          </a:xfrm>
          <a:prstGeom prst="rect">
            <a:avLst/>
          </a:prstGeom>
          <a:noFill/>
        </p:spPr>
        <p:txBody>
          <a:bodyPr wrap="none" rtlCol="0">
            <a:spAutoFit/>
          </a:bodyPr>
          <a:lstStyle/>
          <a:p>
            <a:r>
              <a:rPr lang="en-US" sz="1200" b="1" dirty="0">
                <a:latin typeface="+mj-lt"/>
              </a:rPr>
              <a:t>Educational Objectives</a:t>
            </a:r>
          </a:p>
        </p:txBody>
      </p:sp>
      <p:sp>
        <p:nvSpPr>
          <p:cNvPr id="25" name="TextBox 24">
            <a:extLst>
              <a:ext uri="{FF2B5EF4-FFF2-40B4-BE49-F238E27FC236}">
                <a16:creationId xmlns:a16="http://schemas.microsoft.com/office/drawing/2014/main" id="{82693FDB-92A7-49BE-AA6F-F23A708B7E85}"/>
              </a:ext>
            </a:extLst>
          </p:cNvPr>
          <p:cNvSpPr txBox="1"/>
          <p:nvPr/>
        </p:nvSpPr>
        <p:spPr>
          <a:xfrm>
            <a:off x="2465218" y="4175377"/>
            <a:ext cx="2319866" cy="276999"/>
          </a:xfrm>
          <a:prstGeom prst="rect">
            <a:avLst/>
          </a:prstGeom>
          <a:noFill/>
        </p:spPr>
        <p:txBody>
          <a:bodyPr wrap="none" rtlCol="0">
            <a:spAutoFit/>
          </a:bodyPr>
          <a:lstStyle/>
          <a:p>
            <a:r>
              <a:rPr lang="en-US" sz="1200" b="1" dirty="0">
                <a:latin typeface="+mj-lt"/>
              </a:rPr>
              <a:t>Continuing Educational Credits</a:t>
            </a:r>
          </a:p>
        </p:txBody>
      </p:sp>
      <p:sp>
        <p:nvSpPr>
          <p:cNvPr id="28" name="TextBox 27">
            <a:extLst>
              <a:ext uri="{FF2B5EF4-FFF2-40B4-BE49-F238E27FC236}">
                <a16:creationId xmlns:a16="http://schemas.microsoft.com/office/drawing/2014/main" id="{80685193-52FE-4958-A856-CF3F80129F00}"/>
              </a:ext>
            </a:extLst>
          </p:cNvPr>
          <p:cNvSpPr txBox="1"/>
          <p:nvPr/>
        </p:nvSpPr>
        <p:spPr>
          <a:xfrm>
            <a:off x="172428" y="2187736"/>
            <a:ext cx="1946750" cy="830997"/>
          </a:xfrm>
          <a:prstGeom prst="rect">
            <a:avLst/>
          </a:prstGeom>
          <a:noFill/>
        </p:spPr>
        <p:txBody>
          <a:bodyPr wrap="square" rtlCol="0">
            <a:spAutoFit/>
          </a:bodyPr>
          <a:lstStyle/>
          <a:p>
            <a:r>
              <a:rPr lang="en-US" sz="1200" b="1" dirty="0"/>
              <a:t>Intended Audience</a:t>
            </a:r>
            <a:r>
              <a:rPr lang="en-US" sz="1200" dirty="0"/>
              <a:t>:</a:t>
            </a:r>
            <a:br>
              <a:rPr lang="en-US" sz="1200" dirty="0"/>
            </a:br>
            <a:r>
              <a:rPr lang="en-US" sz="1200" dirty="0"/>
              <a:t>Head and Neck Surgeons,</a:t>
            </a:r>
            <a:br>
              <a:rPr lang="en-US" sz="1200" dirty="0"/>
            </a:br>
            <a:r>
              <a:rPr lang="en-US" sz="1200" dirty="0"/>
              <a:t>Neurosurgeons, Nurses and PAs.</a:t>
            </a:r>
          </a:p>
        </p:txBody>
      </p:sp>
      <p:sp>
        <p:nvSpPr>
          <p:cNvPr id="8" name="TextBox 7">
            <a:extLst>
              <a:ext uri="{FF2B5EF4-FFF2-40B4-BE49-F238E27FC236}">
                <a16:creationId xmlns:a16="http://schemas.microsoft.com/office/drawing/2014/main" id="{3175449C-0C78-1AA8-1598-21483C28AADE}"/>
              </a:ext>
            </a:extLst>
          </p:cNvPr>
          <p:cNvSpPr txBox="1"/>
          <p:nvPr/>
        </p:nvSpPr>
        <p:spPr>
          <a:xfrm>
            <a:off x="223654" y="5637565"/>
            <a:ext cx="2139135" cy="830997"/>
          </a:xfrm>
          <a:prstGeom prst="rect">
            <a:avLst/>
          </a:prstGeom>
          <a:noFill/>
        </p:spPr>
        <p:txBody>
          <a:bodyPr wrap="square">
            <a:spAutoFit/>
          </a:bodyPr>
          <a:lstStyle/>
          <a:p>
            <a:r>
              <a:rPr lang="en-US" sz="1200" dirty="0"/>
              <a:t>Exhibitors will have a display</a:t>
            </a:r>
            <a:br>
              <a:rPr lang="en-US" sz="1200" dirty="0"/>
            </a:br>
            <a:r>
              <a:rPr lang="en-US" sz="1200" dirty="0"/>
              <a:t>table outside the Alumni </a:t>
            </a:r>
          </a:p>
          <a:p>
            <a:r>
              <a:rPr lang="en-US" sz="1200" dirty="0"/>
              <a:t>Conference room between </a:t>
            </a:r>
          </a:p>
          <a:p>
            <a:r>
              <a:rPr lang="en-US" sz="1200" dirty="0"/>
              <a:t>Elevators L and M</a:t>
            </a:r>
          </a:p>
        </p:txBody>
      </p:sp>
      <p:sp>
        <p:nvSpPr>
          <p:cNvPr id="9" name="TextBox 8">
            <a:extLst>
              <a:ext uri="{FF2B5EF4-FFF2-40B4-BE49-F238E27FC236}">
                <a16:creationId xmlns:a16="http://schemas.microsoft.com/office/drawing/2014/main" id="{808774F7-0DD9-0D46-EE9D-91151AB70108}"/>
              </a:ext>
            </a:extLst>
          </p:cNvPr>
          <p:cNvSpPr txBox="1"/>
          <p:nvPr/>
        </p:nvSpPr>
        <p:spPr>
          <a:xfrm>
            <a:off x="172428" y="3999127"/>
            <a:ext cx="2175646" cy="1384995"/>
          </a:xfrm>
          <a:prstGeom prst="rect">
            <a:avLst/>
          </a:prstGeom>
          <a:noFill/>
        </p:spPr>
        <p:txBody>
          <a:bodyPr wrap="square" rtlCol="0">
            <a:spAutoFit/>
          </a:bodyPr>
          <a:lstStyle/>
          <a:p>
            <a:r>
              <a:rPr lang="en-US" sz="1200" dirty="0"/>
              <a:t>Lectures will be held in the Alumni Conference room, 21271 PFP, within the Otolaryngology clinic. The clinic is located on the second floor of Pomerantz Family Pavilion, by elevator L.</a:t>
            </a:r>
          </a:p>
        </p:txBody>
      </p:sp>
      <p:sp>
        <p:nvSpPr>
          <p:cNvPr id="7" name="Rectangle 2">
            <a:extLst>
              <a:ext uri="{FF2B5EF4-FFF2-40B4-BE49-F238E27FC236}">
                <a16:creationId xmlns:a16="http://schemas.microsoft.com/office/drawing/2014/main" id="{13F969A4-D229-9C7E-EC60-ADE80487F3F6}"/>
              </a:ext>
            </a:extLst>
          </p:cNvPr>
          <p:cNvSpPr>
            <a:spLocks noChangeArrowheads="1"/>
          </p:cNvSpPr>
          <p:nvPr/>
        </p:nvSpPr>
        <p:spPr bwMode="auto">
          <a:xfrm>
            <a:off x="7406177" y="126970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Logo, company name&#10;&#10;Description automatically generated">
            <a:extLst>
              <a:ext uri="{FF2B5EF4-FFF2-40B4-BE49-F238E27FC236}">
                <a16:creationId xmlns:a16="http://schemas.microsoft.com/office/drawing/2014/main" id="{97B35C74-180D-E192-BBD4-2A81E1627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896" y="4773373"/>
            <a:ext cx="1158881" cy="10164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703A93-1C49-D6A2-8077-07EC8CCAFF7B}"/>
              </a:ext>
            </a:extLst>
          </p:cNvPr>
          <p:cNvSpPr txBox="1"/>
          <p:nvPr/>
        </p:nvSpPr>
        <p:spPr>
          <a:xfrm>
            <a:off x="3633545" y="4414626"/>
            <a:ext cx="3154456" cy="1938992"/>
          </a:xfrm>
          <a:prstGeom prst="rect">
            <a:avLst/>
          </a:prstGeom>
          <a:noFill/>
        </p:spPr>
        <p:txBody>
          <a:bodyPr wrap="square" rtlCol="0">
            <a:spAutoFit/>
          </a:bodyPr>
          <a:lstStyle/>
          <a:p>
            <a:r>
              <a:rPr lang="en-US" sz="1200" dirty="0">
                <a:effectLst/>
                <a:ea typeface="Calibri" panose="020F0502020204030204" pitchFamily="34" charset="0"/>
                <a:cs typeface="Times New Roman" panose="02020603050405020304" pitchFamily="18" charset="0"/>
              </a:rPr>
              <a:t>In support of improving patient care, the University of Iowa Roy J. and Lucille A. Carver College of Medicine is jointly accredited by the Accreditation Council for Continuing Medical Education (ACCME), the Accreditation Council for Pharmacy Education (ACPE), and the American Nurses Credentialing Center (ANCC), to provide continuing education for the healthcare team.</a:t>
            </a:r>
          </a:p>
        </p:txBody>
      </p:sp>
      <p:sp>
        <p:nvSpPr>
          <p:cNvPr id="13" name="TextBox 12">
            <a:extLst>
              <a:ext uri="{FF2B5EF4-FFF2-40B4-BE49-F238E27FC236}">
                <a16:creationId xmlns:a16="http://schemas.microsoft.com/office/drawing/2014/main" id="{90DB2FEA-80BD-1420-92F5-438B0ABB984D}"/>
              </a:ext>
            </a:extLst>
          </p:cNvPr>
          <p:cNvSpPr txBox="1"/>
          <p:nvPr/>
        </p:nvSpPr>
        <p:spPr>
          <a:xfrm>
            <a:off x="2458873" y="6285084"/>
            <a:ext cx="4226697" cy="2308324"/>
          </a:xfrm>
          <a:prstGeom prst="rect">
            <a:avLst/>
          </a:prstGeom>
          <a:noFill/>
        </p:spPr>
        <p:txBody>
          <a:bodyPr wrap="square" rtlCol="0">
            <a:spAutoFit/>
          </a:bodyPr>
          <a:lstStyle/>
          <a:p>
            <a:r>
              <a:rPr lang="en-US" sz="1200" b="1" dirty="0">
                <a:effectLst/>
                <a:ea typeface="Calibri" panose="020F0502020204030204" pitchFamily="34" charset="0"/>
                <a:cs typeface="Times New Roman" panose="02020603050405020304" pitchFamily="18" charset="0"/>
              </a:rPr>
              <a:t>Physicians: </a:t>
            </a:r>
            <a:r>
              <a:rPr lang="en-US" sz="1200" dirty="0">
                <a:effectLst/>
                <a:ea typeface="Calibri" panose="020F0502020204030204" pitchFamily="34" charset="0"/>
                <a:cs typeface="Times New Roman" panose="02020603050405020304" pitchFamily="18" charset="0"/>
              </a:rPr>
              <a:t>The University of Iowa Roy J. and Lucille A. Carver College of Medicine designates this live activity for a maximum of 12.75 </a:t>
            </a:r>
            <a:r>
              <a:rPr lang="en-US" sz="1200" i="1" dirty="0">
                <a:effectLst/>
                <a:ea typeface="Calibri" panose="020F0502020204030204" pitchFamily="34" charset="0"/>
                <a:cs typeface="Times New Roman" panose="02020603050405020304" pitchFamily="18" charset="0"/>
              </a:rPr>
              <a:t>AMA PRA Category 1 Credit(s)</a:t>
            </a:r>
            <a:r>
              <a:rPr lang="en-US" sz="1200" dirty="0">
                <a:effectLst/>
                <a:ea typeface="Calibri" panose="020F0502020204030204" pitchFamily="34" charset="0"/>
                <a:cs typeface="Times New Roman" panose="02020603050405020304" pitchFamily="18" charset="0"/>
              </a:rPr>
              <a:t>™. </a:t>
            </a:r>
            <a:br>
              <a:rPr lang="en-US" sz="1200" dirty="0">
                <a:effectLst/>
                <a:ea typeface="Calibri" panose="020F0502020204030204" pitchFamily="34" charset="0"/>
                <a:cs typeface="Times New Roman" panose="02020603050405020304" pitchFamily="18" charset="0"/>
              </a:rPr>
            </a:br>
            <a:r>
              <a:rPr lang="en-US" sz="1200" dirty="0">
                <a:effectLst/>
                <a:ea typeface="Calibri" panose="020F0502020204030204" pitchFamily="34" charset="0"/>
                <a:cs typeface="Times New Roman" panose="02020603050405020304" pitchFamily="18" charset="0"/>
              </a:rPr>
              <a:t>Physicians should claim only the credit commensurate </a:t>
            </a:r>
            <a:br>
              <a:rPr lang="en-US" sz="1200" dirty="0">
                <a:effectLst/>
                <a:ea typeface="Calibri" panose="020F0502020204030204" pitchFamily="34" charset="0"/>
                <a:cs typeface="Times New Roman" panose="02020603050405020304" pitchFamily="18" charset="0"/>
              </a:rPr>
            </a:br>
            <a:r>
              <a:rPr lang="en-US" sz="1200" dirty="0">
                <a:effectLst/>
                <a:ea typeface="Calibri" panose="020F0502020204030204" pitchFamily="34" charset="0"/>
                <a:cs typeface="Times New Roman" panose="02020603050405020304" pitchFamily="18" charset="0"/>
              </a:rPr>
              <a:t>with the extent of their participation in the activity. </a:t>
            </a:r>
          </a:p>
          <a:p>
            <a:endParaRPr lang="en-US" sz="1200" dirty="0">
              <a:effectLst/>
              <a:ea typeface="Calibri" panose="020F0502020204030204" pitchFamily="34" charset="0"/>
              <a:cs typeface="Times New Roman" panose="02020603050405020304" pitchFamily="18" charset="0"/>
            </a:endParaRPr>
          </a:p>
          <a:p>
            <a:r>
              <a:rPr lang="en-US" sz="1200" b="1" dirty="0">
                <a:cs typeface="Times New Roman" panose="02020603050405020304" pitchFamily="18" charset="0"/>
              </a:rPr>
              <a:t>Other Providers: </a:t>
            </a:r>
            <a:r>
              <a:rPr lang="en-US" sz="1200" dirty="0">
                <a:cs typeface="Times New Roman" panose="02020603050405020304" pitchFamily="18" charset="0"/>
              </a:rPr>
              <a:t>Other Provider: All other participants will receive a certificate of participation for this conference upon completion of the online evaluation.  It is the responsibility of each attendee to determine if the continuing education programs they attend meet the requirements of their professional licensure board.</a:t>
            </a:r>
            <a:endParaRPr lang="en-US" dirty="0"/>
          </a:p>
        </p:txBody>
      </p:sp>
    </p:spTree>
    <p:extLst>
      <p:ext uri="{BB962C8B-B14F-4D97-AF65-F5344CB8AC3E}">
        <p14:creationId xmlns:p14="http://schemas.microsoft.com/office/powerpoint/2010/main" val="3560294996"/>
      </p:ext>
    </p:extLst>
  </p:cSld>
  <p:clrMapOvr>
    <a:masterClrMapping/>
  </p:clrMapOvr>
</p:sld>
</file>

<file path=ppt/theme/theme1.xml><?xml version="1.0" encoding="utf-8"?>
<a:theme xmlns:a="http://schemas.openxmlformats.org/drawingml/2006/main" name="Office Theme">
  <a:themeElements>
    <a:clrScheme name="University of Iowa Health Care">
      <a:dk1>
        <a:sysClr val="windowText" lastClr="000000"/>
      </a:dk1>
      <a:lt1>
        <a:srgbClr val="FFFFFF"/>
      </a:lt1>
      <a:dk2>
        <a:srgbClr val="BBBCBC"/>
      </a:dk2>
      <a:lt2>
        <a:srgbClr val="FFCD00"/>
      </a:lt2>
      <a:accent1>
        <a:srgbClr val="00A9E0"/>
      </a:accent1>
      <a:accent2>
        <a:srgbClr val="00AF66"/>
      </a:accent2>
      <a:accent3>
        <a:srgbClr val="A5A5A5"/>
      </a:accent3>
      <a:accent4>
        <a:srgbClr val="FFC000"/>
      </a:accent4>
      <a:accent5>
        <a:srgbClr val="5B9BD5"/>
      </a:accent5>
      <a:accent6>
        <a:srgbClr val="70AD47"/>
      </a:accent6>
      <a:hlink>
        <a:srgbClr val="00A9E0"/>
      </a:hlink>
      <a:folHlink>
        <a:srgbClr val="954F72"/>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PPT-Template-Widescreen-UIHC-CMPRS.pptx" id="{9C5321BD-9233-40EF-9CD8-1DD4E9A76470}" vid="{2350C26B-2FA3-4F28-80DA-ED28AC5607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66FD325C80FA4C9C5659F461680495" ma:contentTypeVersion="0" ma:contentTypeDescription="Create a new document." ma:contentTypeScope="" ma:versionID="3241cfae1ed5526c2b7352f21f5e83e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F10E2C-8544-4099-82B4-B50FF77B705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7B172556-2385-4FC0-A81A-2C1762CEE49A}">
  <ds:schemaRefs>
    <ds:schemaRef ds:uri="http://schemas.microsoft.com/sharepoint/v3/contenttype/forms"/>
  </ds:schemaRefs>
</ds:datastoreItem>
</file>

<file path=customXml/itemProps3.xml><?xml version="1.0" encoding="utf-8"?>
<ds:datastoreItem xmlns:ds="http://schemas.openxmlformats.org/officeDocument/2006/customXml" ds:itemID="{B16466A3-D3C1-487E-9491-D7B64C7B8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BRAND-PPT-Template-Widescreen-UIHC-CMPRS</Template>
  <TotalTime>8649</TotalTime>
  <Words>623</Words>
  <Application>Microsoft Office PowerPoint</Application>
  <PresentationFormat>On-screen Show (4:3)</PresentationFormat>
  <Paragraphs>105</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Calibri</vt:lpstr>
      <vt:lpstr>Wingdings</vt:lpstr>
      <vt:lpstr>Roboto Black</vt:lpstr>
      <vt:lpstr>Roboto</vt:lpstr>
      <vt:lpstr>Antonio</vt:lpstr>
      <vt:lpstr>Arial</vt:lpstr>
      <vt:lpstr>Roboto Medium</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Potter, Ryan M</dc:creator>
  <cp:lastModifiedBy>Mance, Brianne L</cp:lastModifiedBy>
  <cp:revision>152</cp:revision>
  <cp:lastPrinted>2024-03-06T20:04:20Z</cp:lastPrinted>
  <dcterms:created xsi:type="dcterms:W3CDTF">2020-07-10T20:10:31Z</dcterms:created>
  <dcterms:modified xsi:type="dcterms:W3CDTF">2024-03-07T20:58:21Z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0x0101002D66FD325C80FA4C9C5659F461680495</vt:lpwstr>
  </property>
</Properties>
</file>